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306" r:id="rId3"/>
    <p:sldId id="307" r:id="rId4"/>
    <p:sldId id="308" r:id="rId5"/>
  </p:sldIdLst>
  <p:sldSz cx="9144000" cy="6858000" type="screen4x3"/>
  <p:notesSz cx="6858000" cy="9144000"/>
  <p:embeddedFontLst>
    <p:embeddedFont>
      <p:font typeface="Nunito" charset="-18"/>
      <p:regular r:id="rId7"/>
      <p:bold r:id="rId8"/>
      <p:italic r:id="rId9"/>
      <p:boldItalic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BF15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-1286" y="-72"/>
      </p:cViewPr>
      <p:guideLst>
        <p:guide orient="horz" pos="1620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5b3363b86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5b3363b86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5b3363b86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5b3363b86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5b3363b86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5b3363b86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0" y="3766000"/>
            <a:ext cx="7370400" cy="3092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2067600"/>
            <a:ext cx="5561401" cy="4790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6" y="0"/>
            <a:ext cx="4085100" cy="2736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203275" y="275001"/>
            <a:ext cx="87375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1" y="791"/>
            <a:ext cx="2250363" cy="13924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7" y="791"/>
            <a:ext cx="2250363" cy="13924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6784"/>
            <a:ext cx="1851282" cy="1002811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5623805"/>
            <a:ext cx="2389068" cy="1234316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50" y="5407536"/>
            <a:ext cx="2795413" cy="1444411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5" y="2430444"/>
            <a:ext cx="5361300" cy="193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1" y="4550877"/>
            <a:ext cx="5361300" cy="69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2067600"/>
            <a:ext cx="5561401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" name="Google Shape;51;p4"/>
          <p:cNvSpPr/>
          <p:nvPr/>
        </p:nvSpPr>
        <p:spPr>
          <a:xfrm>
            <a:off x="30" y="3766000"/>
            <a:ext cx="73704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" name="Google Shape;52;p4"/>
          <p:cNvSpPr/>
          <p:nvPr/>
        </p:nvSpPr>
        <p:spPr>
          <a:xfrm>
            <a:off x="203225" y="275001"/>
            <a:ext cx="87375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1127467"/>
            <a:ext cx="75057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2654300"/>
            <a:ext cx="75057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2067600"/>
            <a:ext cx="5561401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58;p5"/>
          <p:cNvSpPr/>
          <p:nvPr/>
        </p:nvSpPr>
        <p:spPr>
          <a:xfrm>
            <a:off x="30" y="3766000"/>
            <a:ext cx="73704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59;p5"/>
          <p:cNvSpPr/>
          <p:nvPr/>
        </p:nvSpPr>
        <p:spPr>
          <a:xfrm>
            <a:off x="203225" y="275001"/>
            <a:ext cx="87375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1127467"/>
            <a:ext cx="75057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1" y="2654300"/>
            <a:ext cx="36861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6" y="2654300"/>
            <a:ext cx="36861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2067600"/>
            <a:ext cx="5561401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66;p6"/>
          <p:cNvSpPr/>
          <p:nvPr/>
        </p:nvSpPr>
        <p:spPr>
          <a:xfrm>
            <a:off x="30" y="3766000"/>
            <a:ext cx="73704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p6"/>
          <p:cNvSpPr/>
          <p:nvPr/>
        </p:nvSpPr>
        <p:spPr>
          <a:xfrm>
            <a:off x="203225" y="275001"/>
            <a:ext cx="87375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1127467"/>
            <a:ext cx="75057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2067600"/>
            <a:ext cx="5561401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72;p7"/>
          <p:cNvSpPr/>
          <p:nvPr/>
        </p:nvSpPr>
        <p:spPr>
          <a:xfrm>
            <a:off x="30" y="3766000"/>
            <a:ext cx="7370400" cy="3092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73;p7"/>
          <p:cNvSpPr/>
          <p:nvPr/>
        </p:nvSpPr>
        <p:spPr>
          <a:xfrm>
            <a:off x="203225" y="275001"/>
            <a:ext cx="87375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1" y="1127467"/>
            <a:ext cx="3709200" cy="184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1" y="3092067"/>
            <a:ext cx="3709200" cy="282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1" y="3764192"/>
            <a:ext cx="7369200" cy="30892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8"/>
          <p:cNvSpPr/>
          <p:nvPr/>
        </p:nvSpPr>
        <p:spPr>
          <a:xfrm flipH="1">
            <a:off x="3583211" y="2072151"/>
            <a:ext cx="5560500" cy="4786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2" y="-157"/>
            <a:ext cx="2251348" cy="1391211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75001"/>
            <a:ext cx="87375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5" y="6029500"/>
            <a:ext cx="1593307" cy="822763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4" y="1657"/>
            <a:ext cx="3257454" cy="1682019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30" y="1734863"/>
            <a:ext cx="6366900" cy="338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2067600"/>
            <a:ext cx="5561401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9"/>
          <p:cNvSpPr/>
          <p:nvPr/>
        </p:nvSpPr>
        <p:spPr>
          <a:xfrm>
            <a:off x="30" y="3766000"/>
            <a:ext cx="73704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9"/>
          <p:cNvSpPr/>
          <p:nvPr/>
        </p:nvSpPr>
        <p:spPr>
          <a:xfrm>
            <a:off x="203225" y="275001"/>
            <a:ext cx="87375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2" y="1127467"/>
            <a:ext cx="6424201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2067600"/>
            <a:ext cx="58599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3289400"/>
            <a:ext cx="5859900" cy="2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0" y="3766000"/>
            <a:ext cx="7370400" cy="3092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2067600"/>
            <a:ext cx="5561401" cy="4790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10"/>
          <p:cNvSpPr/>
          <p:nvPr/>
        </p:nvSpPr>
        <p:spPr>
          <a:xfrm>
            <a:off x="203225" y="275001"/>
            <a:ext cx="87375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5551333"/>
            <a:ext cx="7415100" cy="80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1" y="3778767"/>
            <a:ext cx="3574800" cy="30792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5492769"/>
            <a:ext cx="2520953" cy="1365553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50" y="2"/>
            <a:ext cx="2795413" cy="1444411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2" y="1845133"/>
            <a:ext cx="6372300" cy="18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2" y="3818467"/>
            <a:ext cx="6372300" cy="85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0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601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8520601" cy="4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6058224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274618" y="2430443"/>
            <a:ext cx="6700982" cy="21600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Správa</a:t>
            </a:r>
            <a:r>
              <a:rPr lang="sk-SK" sz="5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 hospodárení</a:t>
            </a:r>
            <a:b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za rok 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2021</a:t>
            </a:r>
            <a:endParaRPr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4953001" y="5009232"/>
            <a:ext cx="3755736" cy="6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21.05.2022 </a:t>
            </a:r>
            <a:r>
              <a:rPr lang="sk-SK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/ </a:t>
            </a:r>
            <a:r>
              <a:rPr lang="sk-SK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24. </a:t>
            </a:r>
            <a:r>
              <a:rPr lang="sk-SK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VZ RMŽK</a:t>
            </a:r>
            <a:endParaRPr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4" name="Picture 2" descr="C:\Users\Karina\Desktop\KARINA\KARINA\RMŽK\LOGA\logo_RMZ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7932"/>
            <a:ext cx="2819400" cy="11394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743528" y="597447"/>
            <a:ext cx="4220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...aby hlas mladých v Žilinskom kraji bolo počuť!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385040" y="452582"/>
            <a:ext cx="3526560" cy="7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HOSPODÁRENIE</a:t>
            </a:r>
            <a:endParaRPr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71055" y="2059709"/>
            <a:ext cx="8451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k-SK" sz="2800" dirty="0">
              <a:latin typeface="Calibri" pitchFamily="34" charset="0"/>
            </a:endParaRPr>
          </a:p>
          <a:p>
            <a:pPr algn="ctr"/>
            <a:r>
              <a:rPr lang="sk-SK" sz="2800" dirty="0">
                <a:latin typeface="Calibri" pitchFamily="34" charset="0"/>
              </a:rPr>
              <a:t>                        </a:t>
            </a:r>
          </a:p>
        </p:txBody>
      </p:sp>
      <p:pic>
        <p:nvPicPr>
          <p:cNvPr id="14" name="Picture 2" descr="C:\Users\Karina\Desktop\KARINA\KARINA\RMŽK\LOGA\logo_RMZ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8704" y="570057"/>
            <a:ext cx="1241475" cy="45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ástupný symbol textu 19"/>
          <p:cNvSpPr>
            <a:spLocks noGrp="1"/>
          </p:cNvSpPr>
          <p:nvPr>
            <p:ph type="body" idx="1"/>
          </p:nvPr>
        </p:nvSpPr>
        <p:spPr>
          <a:xfrm>
            <a:off x="552524" y="1013433"/>
            <a:ext cx="8196942" cy="73795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None/>
            </a:pPr>
            <a:r>
              <a:rPr lang="sk-SK" sz="3000" b="1" spc="1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</a:t>
            </a:r>
            <a:r>
              <a:rPr lang="pl-PL" sz="3200" b="1" dirty="0">
                <a:solidFill>
                  <a:schemeClr val="accent6">
                    <a:lumMod val="75000"/>
                  </a:schemeClr>
                </a:solidFill>
              </a:rPr>
              <a:t>PRÍJMY v roku </a:t>
            </a: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2021</a:t>
            </a:r>
            <a:endParaRPr lang="sk-SK" sz="3000" b="1" spc="1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Google Shape;147;p16"/>
          <p:cNvSpPr txBox="1">
            <a:spLocks/>
          </p:cNvSpPr>
          <p:nvPr/>
        </p:nvSpPr>
        <p:spPr>
          <a:xfrm>
            <a:off x="5130800" y="456263"/>
            <a:ext cx="3794125" cy="53570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57200" marR="0" lvl="0" indent="-3175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tabLst/>
              <a:defRPr/>
            </a:pPr>
            <a:r>
              <a:rPr kumimoji="0" lang="sk-SK" sz="2400" b="1" i="1" u="none" strike="noStrike" kern="0" cap="none" spc="0" normalizeH="0" baseline="0" noProof="0" dirty="0">
                <a:ln w="50800"/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Financie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898144" y="1741424"/>
            <a:ext cx="726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sk-SK" sz="2000" dirty="0" smtClean="0"/>
              <a:t> </a:t>
            </a:r>
            <a:r>
              <a:rPr lang="sk-SK" sz="2000" dirty="0" smtClean="0">
                <a:solidFill>
                  <a:schemeClr val="bg2"/>
                </a:solidFill>
              </a:rPr>
              <a:t>členský </a:t>
            </a:r>
            <a:r>
              <a:rPr lang="sk-SK" sz="2000" dirty="0" smtClean="0">
                <a:solidFill>
                  <a:schemeClr val="bg2"/>
                </a:solidFill>
              </a:rPr>
              <a:t>príspevok </a:t>
            </a:r>
            <a:r>
              <a:rPr lang="sk-SK" sz="2000" dirty="0" smtClean="0">
                <a:solidFill>
                  <a:schemeClr val="bg2"/>
                </a:solidFill>
              </a:rPr>
              <a:t>                                                   1120,00  €</a:t>
            </a:r>
            <a:r>
              <a:rPr lang="sk-SK" sz="2000" dirty="0" smtClean="0">
                <a:solidFill>
                  <a:schemeClr val="bg2"/>
                </a:solidFill>
              </a:rPr>
              <a:t> </a:t>
            </a:r>
            <a:endParaRPr lang="sk-SK" sz="2000" dirty="0" smtClean="0">
              <a:solidFill>
                <a:schemeClr val="bg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bg2"/>
                </a:solidFill>
              </a:rPr>
              <a:t> </a:t>
            </a:r>
            <a:r>
              <a:rPr lang="sk-SK" sz="2000" dirty="0" smtClean="0">
                <a:solidFill>
                  <a:schemeClr val="bg2"/>
                </a:solidFill>
              </a:rPr>
              <a:t>účastnícky poplatok </a:t>
            </a:r>
            <a:r>
              <a:rPr lang="sk-SK" sz="2000" dirty="0" smtClean="0">
                <a:solidFill>
                  <a:schemeClr val="bg2"/>
                </a:solidFill>
              </a:rPr>
              <a:t>                                                  260,00  €</a:t>
            </a:r>
            <a:r>
              <a:rPr lang="sk-SK" sz="2000" dirty="0" smtClean="0">
                <a:solidFill>
                  <a:schemeClr val="bg2"/>
                </a:solidFill>
              </a:rPr>
              <a:t> </a:t>
            </a:r>
            <a:endParaRPr lang="sk-SK" sz="2000" dirty="0" smtClean="0">
              <a:solidFill>
                <a:schemeClr val="bg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bg2"/>
                </a:solidFill>
              </a:rPr>
              <a:t> </a:t>
            </a:r>
            <a:r>
              <a:rPr lang="sk-SK" sz="2000" dirty="0" smtClean="0">
                <a:solidFill>
                  <a:schemeClr val="bg2"/>
                </a:solidFill>
              </a:rPr>
              <a:t>darovanie od osôb, organizácií </a:t>
            </a:r>
            <a:r>
              <a:rPr lang="sk-SK" sz="2000" dirty="0" smtClean="0">
                <a:solidFill>
                  <a:schemeClr val="bg2"/>
                </a:solidFill>
              </a:rPr>
              <a:t>                              1 318,80 </a:t>
            </a:r>
            <a:r>
              <a:rPr lang="sk-SK" sz="2000" dirty="0" smtClean="0">
                <a:solidFill>
                  <a:schemeClr val="bg2"/>
                </a:solidFill>
              </a:rPr>
              <a:t> </a:t>
            </a:r>
            <a:r>
              <a:rPr lang="sk-SK" sz="2000" dirty="0" smtClean="0">
                <a:solidFill>
                  <a:schemeClr val="bg2"/>
                </a:solidFill>
              </a:rPr>
              <a:t>€ </a:t>
            </a:r>
          </a:p>
          <a:p>
            <a:pPr lvl="0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bg2"/>
                </a:solidFill>
              </a:rPr>
              <a:t> dotácie</a:t>
            </a:r>
            <a:r>
              <a:rPr lang="sk-SK" sz="2000" dirty="0" smtClean="0">
                <a:solidFill>
                  <a:schemeClr val="bg2"/>
                </a:solidFill>
              </a:rPr>
              <a:t>, granty, dary </a:t>
            </a:r>
            <a:r>
              <a:rPr lang="sk-SK" sz="2000" dirty="0" smtClean="0">
                <a:solidFill>
                  <a:schemeClr val="bg2"/>
                </a:solidFill>
              </a:rPr>
              <a:t>                                          239 506,77  €</a:t>
            </a:r>
            <a:r>
              <a:rPr lang="sk-SK" sz="2000" dirty="0" smtClean="0">
                <a:solidFill>
                  <a:schemeClr val="bg2"/>
                </a:solidFill>
              </a:rPr>
              <a:t> </a:t>
            </a:r>
            <a:r>
              <a:rPr lang="sk-SK" sz="2000" dirty="0" smtClean="0"/>
              <a:t> </a:t>
            </a:r>
            <a:endParaRPr lang="sk-SK" sz="2000" dirty="0" smtClean="0"/>
          </a:p>
          <a:p>
            <a:pPr lvl="0"/>
            <a:r>
              <a:rPr lang="sk-SK" sz="2000" i="1" dirty="0" smtClean="0">
                <a:solidFill>
                  <a:schemeClr val="accent6"/>
                </a:solidFill>
              </a:rPr>
              <a:t>                    </a:t>
            </a:r>
            <a:r>
              <a:rPr lang="sk-SK" sz="2000" i="1" dirty="0" err="1" smtClean="0">
                <a:solidFill>
                  <a:schemeClr val="accent6"/>
                </a:solidFill>
              </a:rPr>
              <a:t>MŠVVaŠ</a:t>
            </a:r>
            <a:r>
              <a:rPr lang="sk-SK" sz="2000" i="1" dirty="0" smtClean="0">
                <a:solidFill>
                  <a:schemeClr val="accent6"/>
                </a:solidFill>
              </a:rPr>
              <a:t> </a:t>
            </a:r>
            <a:r>
              <a:rPr lang="sk-SK" sz="2000" i="1" dirty="0" smtClean="0">
                <a:solidFill>
                  <a:schemeClr val="accent6"/>
                </a:solidFill>
              </a:rPr>
              <a:t>SR:</a:t>
            </a:r>
            <a:r>
              <a:rPr lang="sk-SK" sz="2000" dirty="0" smtClean="0">
                <a:solidFill>
                  <a:schemeClr val="accent6"/>
                </a:solidFill>
              </a:rPr>
              <a:t> </a:t>
            </a:r>
            <a:r>
              <a:rPr lang="sk-SK" sz="2000" dirty="0" smtClean="0">
                <a:solidFill>
                  <a:schemeClr val="accent6"/>
                </a:solidFill>
              </a:rPr>
              <a:t>                    53 076,00 € </a:t>
            </a:r>
            <a:r>
              <a:rPr lang="sk-SK" sz="2000" dirty="0" smtClean="0">
                <a:solidFill>
                  <a:schemeClr val="accent6"/>
                </a:solidFill>
              </a:rPr>
              <a:t>  </a:t>
            </a:r>
            <a:endParaRPr lang="sk-SK" sz="2000" dirty="0" smtClean="0">
              <a:solidFill>
                <a:schemeClr val="accent6"/>
              </a:solidFill>
            </a:endParaRPr>
          </a:p>
          <a:p>
            <a:pPr lvl="0"/>
            <a:r>
              <a:rPr lang="sk-SK" sz="2000" i="1" dirty="0" smtClean="0">
                <a:solidFill>
                  <a:schemeClr val="accent6"/>
                </a:solidFill>
              </a:rPr>
              <a:t>                    NA </a:t>
            </a:r>
            <a:r>
              <a:rPr lang="sk-SK" sz="2000" i="1" dirty="0" err="1" smtClean="0">
                <a:solidFill>
                  <a:schemeClr val="accent6"/>
                </a:solidFill>
              </a:rPr>
              <a:t>Erasmus</a:t>
            </a:r>
            <a:r>
              <a:rPr lang="sk-SK" sz="2000" i="1" dirty="0" smtClean="0">
                <a:solidFill>
                  <a:schemeClr val="accent6"/>
                </a:solidFill>
              </a:rPr>
              <a:t> +</a:t>
            </a:r>
            <a:r>
              <a:rPr lang="sk-SK" sz="2000" dirty="0" smtClean="0">
                <a:solidFill>
                  <a:schemeClr val="accent6"/>
                </a:solidFill>
              </a:rPr>
              <a:t> </a:t>
            </a:r>
            <a:r>
              <a:rPr lang="sk-SK" sz="2000" dirty="0" smtClean="0">
                <a:solidFill>
                  <a:schemeClr val="accent6"/>
                </a:solidFill>
              </a:rPr>
              <a:t>                185 430,77 €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sk-SK" sz="2000" dirty="0" smtClean="0"/>
              <a:t> </a:t>
            </a:r>
            <a:endParaRPr lang="sk-SK" sz="2000" dirty="0" smtClean="0"/>
          </a:p>
          <a:p>
            <a:pPr lvl="0"/>
            <a:r>
              <a:rPr lang="sk-SK" sz="2000" i="1" dirty="0" smtClean="0"/>
              <a:t>                                   </a:t>
            </a:r>
            <a:r>
              <a:rPr lang="sk-SK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K2-Myadai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 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8 204,11€ </a:t>
            </a:r>
          </a:p>
          <a:p>
            <a:pPr lvl="0"/>
            <a:r>
              <a:rPr lang="sk-SK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  K2-YC2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 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42 626,40 €</a:t>
            </a:r>
          </a:p>
          <a:p>
            <a:pPr lvl="0"/>
            <a:r>
              <a:rPr lang="sk-SK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  K2-OW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 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54 476,26 € </a:t>
            </a:r>
          </a:p>
          <a:p>
            <a:pPr lvl="0"/>
            <a:r>
              <a:rPr lang="sk-SK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  K3- </a:t>
            </a:r>
            <a:r>
              <a:rPr lang="sk-SK" sz="20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Yliap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  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25 060,00 €</a:t>
            </a:r>
          </a:p>
          <a:p>
            <a:pPr lvl="0"/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  K2- 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VR   </a:t>
            </a: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55 064,00 €</a:t>
            </a:r>
          </a:p>
          <a:p>
            <a:pPr lvl="0"/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</a:t>
            </a:r>
            <a:r>
              <a:rPr lang="sk-SK" sz="2000" dirty="0" smtClean="0">
                <a:solidFill>
                  <a:schemeClr val="accent6"/>
                </a:solidFill>
              </a:rPr>
              <a:t>Žilinský </a:t>
            </a:r>
            <a:r>
              <a:rPr lang="sk-SK" sz="2000" dirty="0" smtClean="0">
                <a:solidFill>
                  <a:schemeClr val="accent6"/>
                </a:solidFill>
              </a:rPr>
              <a:t>samosprávny kraj </a:t>
            </a:r>
            <a:r>
              <a:rPr lang="sk-SK" sz="2000" dirty="0" smtClean="0">
                <a:solidFill>
                  <a:schemeClr val="accent6"/>
                </a:solidFill>
              </a:rPr>
              <a:t>  1 000,00 €</a:t>
            </a:r>
            <a:r>
              <a:rPr lang="sk-SK" sz="2000" dirty="0" smtClean="0">
                <a:solidFill>
                  <a:schemeClr val="accent6"/>
                </a:solidFill>
              </a:rPr>
              <a:t> </a:t>
            </a:r>
            <a:endParaRPr lang="sk-SK" sz="2000" dirty="0" smtClean="0">
              <a:solidFill>
                <a:schemeClr val="accent6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bg2"/>
                </a:solidFill>
              </a:rPr>
              <a:t> </a:t>
            </a:r>
            <a:r>
              <a:rPr lang="sk-SK" sz="2000" dirty="0" smtClean="0">
                <a:solidFill>
                  <a:schemeClr val="bg2"/>
                </a:solidFill>
              </a:rPr>
              <a:t>iné príjmy </a:t>
            </a:r>
            <a:r>
              <a:rPr lang="sk-SK" sz="2000" dirty="0" smtClean="0">
                <a:solidFill>
                  <a:schemeClr val="bg2"/>
                </a:solidFill>
              </a:rPr>
              <a:t>                                                                   602,24 </a:t>
            </a:r>
            <a:r>
              <a:rPr lang="sk-SK" sz="2000" dirty="0" smtClean="0">
                <a:solidFill>
                  <a:schemeClr val="bg2"/>
                </a:solidFill>
              </a:rPr>
              <a:t> </a:t>
            </a:r>
            <a:r>
              <a:rPr lang="sk-SK" sz="2000" dirty="0" smtClean="0">
                <a:solidFill>
                  <a:schemeClr val="bg2"/>
                </a:solidFill>
              </a:rPr>
              <a:t>€</a:t>
            </a:r>
          </a:p>
          <a:p>
            <a:pPr lvl="0"/>
            <a:r>
              <a:rPr lang="sk-SK" sz="2000" dirty="0" smtClean="0">
                <a:solidFill>
                  <a:schemeClr val="bg2"/>
                </a:solidFill>
              </a:rPr>
              <a:t> </a:t>
            </a:r>
            <a:r>
              <a:rPr lang="sk-SK" sz="2000" b="1" i="1" dirty="0" smtClean="0">
                <a:solidFill>
                  <a:schemeClr val="bg2"/>
                </a:solidFill>
              </a:rPr>
              <a:t>Príjmy v roku 2021</a:t>
            </a:r>
            <a:r>
              <a:rPr lang="sk-SK" sz="2000" b="1" dirty="0" smtClean="0">
                <a:solidFill>
                  <a:schemeClr val="bg2"/>
                </a:solidFill>
              </a:rPr>
              <a:t> </a:t>
            </a:r>
            <a:r>
              <a:rPr lang="sk-SK" sz="2000" b="1" dirty="0" smtClean="0">
                <a:solidFill>
                  <a:schemeClr val="bg2"/>
                </a:solidFill>
              </a:rPr>
              <a:t>                                             242 807,81 €</a:t>
            </a:r>
            <a:r>
              <a:rPr lang="sk-SK" sz="2000" b="1" dirty="0" smtClean="0">
                <a:solidFill>
                  <a:schemeClr val="bg2"/>
                </a:solidFill>
              </a:rPr>
              <a:t>  </a:t>
            </a:r>
            <a:endParaRPr lang="sk-SK" sz="20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471055" y="2059709"/>
            <a:ext cx="8451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k-SK" sz="2800" dirty="0">
              <a:latin typeface="Calibri" pitchFamily="34" charset="0"/>
            </a:endParaRPr>
          </a:p>
          <a:p>
            <a:pPr algn="ctr"/>
            <a:r>
              <a:rPr lang="sk-SK" sz="2800" dirty="0">
                <a:latin typeface="Calibri" pitchFamily="34" charset="0"/>
              </a:rPr>
              <a:t>                        </a:t>
            </a:r>
          </a:p>
        </p:txBody>
      </p:sp>
      <p:pic>
        <p:nvPicPr>
          <p:cNvPr id="14" name="Picture 2" descr="C:\Users\Karina\Desktop\KARINA\KARINA\RMŽK\LOGA\logo_RMZ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7304" y="503382"/>
            <a:ext cx="1241475" cy="45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ástupný symbol textu 19"/>
          <p:cNvSpPr>
            <a:spLocks noGrp="1"/>
          </p:cNvSpPr>
          <p:nvPr>
            <p:ph type="body" idx="1"/>
          </p:nvPr>
        </p:nvSpPr>
        <p:spPr>
          <a:xfrm>
            <a:off x="362405" y="1290420"/>
            <a:ext cx="8196942" cy="73795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None/>
            </a:pPr>
            <a:r>
              <a:rPr lang="sk-SK" sz="3000" b="1" spc="1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VÝDAVKY </a:t>
            </a:r>
            <a:r>
              <a:rPr lang="pl-PL" sz="3200" b="1" dirty="0">
                <a:solidFill>
                  <a:schemeClr val="accent6">
                    <a:lumMod val="75000"/>
                  </a:schemeClr>
                </a:solidFill>
              </a:rPr>
              <a:t>v roku </a:t>
            </a: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2021</a:t>
            </a:r>
            <a:endParaRPr lang="sk-SK" sz="3000" b="1" spc="1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Google Shape;147;p16"/>
          <p:cNvSpPr txBox="1">
            <a:spLocks/>
          </p:cNvSpPr>
          <p:nvPr/>
        </p:nvSpPr>
        <p:spPr>
          <a:xfrm>
            <a:off x="5435600" y="481663"/>
            <a:ext cx="3184525" cy="53570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57200" marR="0" lvl="0" indent="-3175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tabLst/>
              <a:defRPr/>
            </a:pPr>
            <a:r>
              <a:rPr kumimoji="0" lang="sk-SK" sz="2400" b="1" i="1" u="none" strike="noStrike" kern="0" cap="none" spc="0" normalizeH="0" baseline="0" noProof="0" dirty="0">
                <a:ln w="50800"/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Financie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946150" y="2406650"/>
            <a:ext cx="711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sk-SK" sz="2000" dirty="0" smtClean="0"/>
              <a:t> spotreba </a:t>
            </a:r>
            <a:r>
              <a:rPr lang="sk-SK" sz="2000" dirty="0" smtClean="0"/>
              <a:t>materiálu </a:t>
            </a:r>
            <a:r>
              <a:rPr lang="sk-SK" sz="2000" dirty="0" smtClean="0"/>
              <a:t>                                              11 831,42 €</a:t>
            </a:r>
          </a:p>
          <a:p>
            <a:pPr lvl="0">
              <a:buFont typeface="Arial" pitchFamily="34" charset="0"/>
              <a:buChar char="•"/>
            </a:pPr>
            <a:r>
              <a:rPr lang="sk-SK" sz="2000" dirty="0" smtClean="0"/>
              <a:t> cestovné                                                                 1 389,06 €</a:t>
            </a:r>
          </a:p>
          <a:p>
            <a:pPr lvl="0">
              <a:buFont typeface="Arial" pitchFamily="34" charset="0"/>
              <a:buChar char="•"/>
            </a:pPr>
            <a:r>
              <a:rPr lang="sk-SK" sz="2000" dirty="0" smtClean="0"/>
              <a:t> mzdy                                                                     15 807,72 € </a:t>
            </a:r>
          </a:p>
          <a:p>
            <a:pPr lvl="0">
              <a:buFont typeface="Arial" pitchFamily="34" charset="0"/>
              <a:buChar char="•"/>
            </a:pPr>
            <a:r>
              <a:rPr lang="sk-SK" sz="2000" dirty="0" smtClean="0"/>
              <a:t> zákonná </a:t>
            </a:r>
            <a:r>
              <a:rPr lang="sk-SK" sz="2000" dirty="0" smtClean="0"/>
              <a:t>poistenie </a:t>
            </a:r>
            <a:r>
              <a:rPr lang="sk-SK" sz="2000" dirty="0" smtClean="0"/>
              <a:t>                                                 3 115,39 €</a:t>
            </a:r>
          </a:p>
          <a:p>
            <a:pPr lvl="0">
              <a:buFont typeface="Arial" pitchFamily="34" charset="0"/>
              <a:buChar char="•"/>
            </a:pPr>
            <a:r>
              <a:rPr lang="sk-SK" sz="2000" dirty="0" smtClean="0"/>
              <a:t> poskytnuté </a:t>
            </a:r>
            <a:r>
              <a:rPr lang="sk-SK" sz="2000" dirty="0" smtClean="0"/>
              <a:t>iným účtovným jednotkám </a:t>
            </a:r>
            <a:r>
              <a:rPr lang="sk-SK" sz="2000" dirty="0" smtClean="0"/>
              <a:t>                 23 665,80€ </a:t>
            </a:r>
          </a:p>
          <a:p>
            <a:pPr lvl="0">
              <a:buFont typeface="Arial" pitchFamily="34" charset="0"/>
              <a:buChar char="•"/>
            </a:pPr>
            <a:r>
              <a:rPr lang="sk-SK" sz="2000" dirty="0" smtClean="0"/>
              <a:t> ostatné </a:t>
            </a:r>
            <a:r>
              <a:rPr lang="sk-SK" sz="2000" dirty="0" smtClean="0"/>
              <a:t>služby </a:t>
            </a:r>
            <a:r>
              <a:rPr lang="sk-SK" sz="2000" dirty="0" smtClean="0"/>
              <a:t>                                                     92 515,43 €</a:t>
            </a:r>
          </a:p>
          <a:p>
            <a:pPr lvl="0">
              <a:buFont typeface="Arial" pitchFamily="34" charset="0"/>
              <a:buChar char="•"/>
            </a:pPr>
            <a:r>
              <a:rPr lang="sk-SK" sz="2000" dirty="0" smtClean="0"/>
              <a:t> iné </a:t>
            </a:r>
            <a:r>
              <a:rPr lang="sk-SK" sz="2000" dirty="0" smtClean="0"/>
              <a:t>náklady </a:t>
            </a:r>
            <a:r>
              <a:rPr lang="sk-SK" sz="2000" dirty="0" smtClean="0"/>
              <a:t>                                                                  87,00€</a:t>
            </a:r>
          </a:p>
          <a:p>
            <a:pPr lvl="0"/>
            <a:endParaRPr lang="sk-SK" sz="2000" dirty="0" smtClean="0"/>
          </a:p>
          <a:p>
            <a:pPr lvl="0"/>
            <a:r>
              <a:rPr lang="sk-SK" sz="2000" b="1" dirty="0" smtClean="0"/>
              <a:t>Výdavku </a:t>
            </a:r>
            <a:r>
              <a:rPr lang="sk-SK" sz="2000" b="1" dirty="0" smtClean="0"/>
              <a:t>spolu</a:t>
            </a:r>
            <a:r>
              <a:rPr lang="sk-SK" sz="2000" dirty="0" smtClean="0"/>
              <a:t> </a:t>
            </a:r>
            <a:r>
              <a:rPr lang="sk-SK" sz="2000" dirty="0" smtClean="0"/>
              <a:t>                                                   </a:t>
            </a:r>
            <a:r>
              <a:rPr lang="sk-SK" sz="2000" b="1" dirty="0" smtClean="0"/>
              <a:t>148 411,82</a:t>
            </a:r>
            <a:r>
              <a:rPr lang="sk-SK" sz="2000" dirty="0" smtClean="0"/>
              <a:t> </a:t>
            </a:r>
            <a:r>
              <a:rPr lang="sk-SK" sz="2000" b="1" dirty="0" smtClean="0">
                <a:latin typeface="Calibri" pitchFamily="34" charset="0"/>
                <a:ea typeface="Times New Roman"/>
                <a:cs typeface="Times New Roman"/>
                <a:sym typeface="Times New Roman"/>
              </a:rPr>
              <a:t>€</a:t>
            </a:r>
          </a:p>
          <a:p>
            <a:pPr lvl="0"/>
            <a:endParaRPr lang="sk-SK" sz="2000" b="1" dirty="0" smtClean="0">
              <a:latin typeface="Calibri" pitchFamily="34" charset="0"/>
              <a:ea typeface="Times New Roman"/>
              <a:cs typeface="Times New Roman"/>
              <a:sym typeface="Times New Roman"/>
            </a:endParaRPr>
          </a:p>
          <a:p>
            <a:pPr lvl="0"/>
            <a:r>
              <a:rPr lang="sk-SK" sz="1200" dirty="0" smtClean="0">
                <a:latin typeface="Calibri" pitchFamily="34" charset="0"/>
                <a:ea typeface="Times New Roman"/>
                <a:cs typeface="Times New Roman"/>
                <a:sym typeface="Times New Roman"/>
              </a:rPr>
              <a:t>Poznámka: Podrobný rozpis je v dokumentoch, ktoré máte v dokumentoch.</a:t>
            </a:r>
            <a:endParaRPr lang="sk-SK" sz="1200" dirty="0">
              <a:latin typeface="Calibri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46;p16"/>
          <p:cNvSpPr txBox="1">
            <a:spLocks noGrp="1"/>
          </p:cNvSpPr>
          <p:nvPr>
            <p:ph type="title"/>
          </p:nvPr>
        </p:nvSpPr>
        <p:spPr>
          <a:xfrm>
            <a:off x="385763" y="452438"/>
            <a:ext cx="3779837" cy="7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HOSPODÁRENIE</a:t>
            </a:r>
            <a:endParaRPr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471055" y="2059709"/>
            <a:ext cx="8451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k-SK" sz="2800" dirty="0">
              <a:latin typeface="Calibri" pitchFamily="34" charset="0"/>
            </a:endParaRPr>
          </a:p>
          <a:p>
            <a:pPr algn="ctr"/>
            <a:r>
              <a:rPr lang="sk-SK" sz="2800" dirty="0">
                <a:latin typeface="Calibri" pitchFamily="34" charset="0"/>
              </a:rPr>
              <a:t>                        </a:t>
            </a:r>
          </a:p>
        </p:txBody>
      </p:sp>
      <p:pic>
        <p:nvPicPr>
          <p:cNvPr id="14" name="Picture 2" descr="C:\Users\Karina\Desktop\KARINA\KARINA\RMŽK\LOGA\logo_RMZ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3479" y="579582"/>
            <a:ext cx="1241475" cy="45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ástupný symbol textu 19"/>
          <p:cNvSpPr>
            <a:spLocks noGrp="1"/>
          </p:cNvSpPr>
          <p:nvPr>
            <p:ph type="body" idx="1"/>
          </p:nvPr>
        </p:nvSpPr>
        <p:spPr>
          <a:xfrm>
            <a:off x="457655" y="1633320"/>
            <a:ext cx="8196942" cy="73795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None/>
            </a:pPr>
            <a:r>
              <a:rPr lang="sk-SK" sz="3000" b="1" spc="1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   Peňažné prostriedky za rok </a:t>
            </a:r>
            <a:r>
              <a:rPr lang="sk-SK" sz="3000" b="1" spc="1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2021</a:t>
            </a:r>
            <a:endParaRPr lang="sk-SK" sz="3000" b="1" spc="1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Google Shape;147;p16"/>
          <p:cNvSpPr txBox="1">
            <a:spLocks/>
          </p:cNvSpPr>
          <p:nvPr/>
        </p:nvSpPr>
        <p:spPr>
          <a:xfrm>
            <a:off x="5156200" y="481663"/>
            <a:ext cx="3463925" cy="53570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57200" marR="0" lvl="0" indent="-3175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tabLst/>
              <a:defRPr/>
            </a:pPr>
            <a:r>
              <a:rPr kumimoji="0" lang="sk-SK" sz="2400" b="1" i="1" u="none" strike="noStrike" kern="0" cap="none" spc="0" normalizeH="0" baseline="0" noProof="0" dirty="0">
                <a:ln w="50800"/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Financie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911224" y="2730500"/>
            <a:ext cx="72993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2400" dirty="0">
                <a:latin typeface="Calibri" pitchFamily="34" charset="0"/>
                <a:ea typeface="Times New Roman"/>
                <a:cs typeface="Times New Roman"/>
                <a:sym typeface="Times New Roman"/>
              </a:rPr>
              <a:t>Zostatok z roku </a:t>
            </a:r>
            <a:r>
              <a:rPr lang="sk-SK" sz="2400" dirty="0" smtClean="0">
                <a:latin typeface="Calibri" pitchFamily="34" charset="0"/>
                <a:ea typeface="Times New Roman"/>
                <a:cs typeface="Times New Roman"/>
                <a:sym typeface="Times New Roman"/>
              </a:rPr>
              <a:t>2020                                             </a:t>
            </a:r>
            <a:r>
              <a:rPr lang="sk-SK" sz="2400" dirty="0" smtClean="0">
                <a:latin typeface="Calibri" pitchFamily="34" charset="0"/>
                <a:ea typeface="Times New Roman"/>
                <a:cs typeface="Times New Roman"/>
                <a:sym typeface="Times New Roman"/>
              </a:rPr>
              <a:t>27 </a:t>
            </a:r>
            <a:r>
              <a:rPr lang="sk-SK" sz="2400" dirty="0" smtClean="0">
                <a:latin typeface="Calibri" pitchFamily="34" charset="0"/>
                <a:ea typeface="Times New Roman"/>
                <a:cs typeface="Times New Roman"/>
                <a:sym typeface="Times New Roman"/>
              </a:rPr>
              <a:t>339,64 € </a:t>
            </a:r>
            <a:endParaRPr lang="sk-SK" sz="2400" dirty="0">
              <a:latin typeface="Calibri" pitchFamily="34" charset="0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1600"/>
              </a:spcBef>
            </a:pPr>
            <a:r>
              <a:rPr lang="sk-SK" sz="2400" dirty="0">
                <a:latin typeface="Calibri" pitchFamily="34" charset="0"/>
                <a:ea typeface="Times New Roman"/>
                <a:cs typeface="Times New Roman"/>
                <a:sym typeface="Times New Roman"/>
              </a:rPr>
              <a:t>Príjmy v roku </a:t>
            </a:r>
            <a:r>
              <a:rPr lang="sk-SK" sz="2400" dirty="0" smtClean="0">
                <a:latin typeface="Calibri" pitchFamily="34" charset="0"/>
                <a:ea typeface="Times New Roman"/>
                <a:cs typeface="Times New Roman"/>
                <a:sym typeface="Times New Roman"/>
              </a:rPr>
              <a:t>2021                                               242 807,81€</a:t>
            </a:r>
            <a:endParaRPr lang="sk-SK" sz="2400" dirty="0">
              <a:latin typeface="Calibri" pitchFamily="34" charset="0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1600"/>
              </a:spcBef>
            </a:pPr>
            <a:r>
              <a:rPr lang="sk-SK" sz="2400" dirty="0">
                <a:latin typeface="Calibri" pitchFamily="34" charset="0"/>
                <a:ea typeface="Times New Roman"/>
                <a:cs typeface="Times New Roman"/>
                <a:sym typeface="Times New Roman"/>
              </a:rPr>
              <a:t>Výdavky v roku </a:t>
            </a:r>
            <a:r>
              <a:rPr lang="sk-SK" sz="2400" dirty="0" smtClean="0">
                <a:latin typeface="Calibri" pitchFamily="34" charset="0"/>
                <a:ea typeface="Times New Roman"/>
                <a:cs typeface="Times New Roman"/>
                <a:sym typeface="Times New Roman"/>
              </a:rPr>
              <a:t>2021                                           148 411,82€</a:t>
            </a:r>
            <a:endParaRPr lang="sk-SK" sz="2400" dirty="0">
              <a:latin typeface="Calibri" pitchFamily="34" charset="0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1600"/>
              </a:spcBef>
              <a:spcAft>
                <a:spcPts val="1600"/>
              </a:spcAft>
            </a:pPr>
            <a:r>
              <a:rPr lang="sk-SK" sz="2400" b="1" dirty="0">
                <a:latin typeface="Calibri" pitchFamily="34" charset="0"/>
                <a:ea typeface="Times New Roman"/>
                <a:cs typeface="Times New Roman"/>
                <a:sym typeface="Times New Roman"/>
              </a:rPr>
              <a:t> Finančný zostatok k </a:t>
            </a:r>
            <a:r>
              <a:rPr lang="sk-SK" sz="2400" b="1" dirty="0" smtClean="0">
                <a:latin typeface="Calibri" pitchFamily="34" charset="0"/>
                <a:ea typeface="Times New Roman"/>
                <a:cs typeface="Times New Roman"/>
                <a:sym typeface="Times New Roman"/>
              </a:rPr>
              <a:t>31.12.2021                      121 735,63€</a:t>
            </a:r>
            <a:endParaRPr lang="sk-SK" sz="1050" dirty="0">
              <a:latin typeface="Calibri" pitchFamily="3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146;p16"/>
          <p:cNvSpPr txBox="1">
            <a:spLocks noGrp="1"/>
          </p:cNvSpPr>
          <p:nvPr>
            <p:ph type="title"/>
          </p:nvPr>
        </p:nvSpPr>
        <p:spPr>
          <a:xfrm>
            <a:off x="385763" y="452438"/>
            <a:ext cx="3754437" cy="7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HOSPODÁRENIE</a:t>
            </a:r>
            <a:endParaRPr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137</Words>
  <Application>Microsoft Office PowerPoint</Application>
  <PresentationFormat>Prezentácia na obrazovke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Nunito</vt:lpstr>
      <vt:lpstr>Calibri</vt:lpstr>
      <vt:lpstr>Times New Roman</vt:lpstr>
      <vt:lpstr>Shift</vt:lpstr>
      <vt:lpstr>Správa o  hospodárení za rok 2021</vt:lpstr>
      <vt:lpstr>HOSPODÁRENIE</vt:lpstr>
      <vt:lpstr>HOSPODÁRENIE</vt:lpstr>
      <vt:lpstr>HOSPODÁRENIE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o činnosti za rok 2018</dc:title>
  <cp:lastModifiedBy>pc</cp:lastModifiedBy>
  <cp:revision>127</cp:revision>
  <dcterms:modified xsi:type="dcterms:W3CDTF">2022-05-19T14:37:53Z</dcterms:modified>
</cp:coreProperties>
</file>