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797675" cy="9926638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60" autoAdjust="0"/>
  </p:normalViewPr>
  <p:slideViewPr>
    <p:cSldViewPr>
      <p:cViewPr>
        <p:scale>
          <a:sx n="75" d="100"/>
          <a:sy n="75" d="100"/>
        </p:scale>
        <p:origin x="-1670" y="-2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28. 6. 2021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28. 6. 2021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28. 6. 2021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28. 6. 2021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28. 6. 2021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28. 6. 2021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28. 6. 2021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28. 6. 2021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28. 6. 2021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28. 6. 2021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12B65-9A1B-42FF-8DDA-365A2B0950AF}" type="datetimeFigureOut">
              <a:rPr lang="sk-SK" smtClean="0"/>
              <a:pPr/>
              <a:t>28. 6. 2021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812B65-9A1B-42FF-8DDA-365A2B0950AF}" type="datetimeFigureOut">
              <a:rPr lang="sk-SK" smtClean="0"/>
              <a:pPr/>
              <a:t>28. 6. 2021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463108-0728-4F2C-A3A7-356034624A9C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Relationship Id="rId9" Type="http://schemas.openxmlformats.org/officeDocument/2006/relationships/hyperlink" Target="https://laja.pl/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>
            <a:normAutofit/>
          </a:bodyPr>
          <a:lstStyle/>
          <a:p>
            <a:pPr algn="l"/>
            <a:r>
              <a:rPr lang="sk-SK" sz="1800" b="1" dirty="0" smtClean="0">
                <a:solidFill>
                  <a:srgbClr val="0070C0"/>
                </a:solidFill>
              </a:rPr>
              <a:t>OW- Jedna cesta= kultúry+ mládeže+ kreativity </a:t>
            </a:r>
            <a:r>
              <a:rPr lang="sk-SK" sz="1800" b="1" dirty="0" smtClean="0"/>
              <a:t/>
            </a:r>
            <a:br>
              <a:rPr lang="sk-SK" sz="1800" b="1" dirty="0" smtClean="0"/>
            </a:br>
            <a:r>
              <a:rPr lang="sk-SK" sz="1800" b="1" dirty="0" smtClean="0"/>
              <a:t>                    </a:t>
            </a:r>
            <a:r>
              <a:rPr lang="sk-SK" sz="1200" b="1" i="1" dirty="0" smtClean="0">
                <a:solidFill>
                  <a:schemeClr val="accent1">
                    <a:lumMod val="75000"/>
                  </a:schemeClr>
                </a:solidFill>
              </a:rPr>
              <a:t>2020-1-SK02-KA227-YOU-002737</a:t>
            </a:r>
            <a:r>
              <a:rPr lang="sk-SK" sz="1800" b="1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sk-SK" sz="1800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3" name="Obrázok 2" descr="erasmuslogo.jpg (600×171)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77000" y="381000"/>
            <a:ext cx="1812950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D:\Documents\hlavne zlozkyrada\1. RMZK\logo RMZK\Kópia – logo_RMZK- obdlznik 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791200"/>
            <a:ext cx="1905000" cy="692258"/>
          </a:xfrm>
          <a:prstGeom prst="rect">
            <a:avLst/>
          </a:prstGeom>
          <a:noFill/>
        </p:spPr>
      </p:pic>
      <p:pic>
        <p:nvPicPr>
          <p:cNvPr id="1027" name="Picture 3" descr="D:\Documents\hlavne zlozkyrada\1. RMZK\2021\4. Erasmus+ K2 2021-2023  OW\loga partnerov\LOGO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77000" y="5943600"/>
            <a:ext cx="974725" cy="460375"/>
          </a:xfrm>
          <a:prstGeom prst="rect">
            <a:avLst/>
          </a:prstGeom>
          <a:noFill/>
        </p:spPr>
      </p:pic>
      <p:pic>
        <p:nvPicPr>
          <p:cNvPr id="1028" name="Picture 4" descr="D:\Documents\hlavne zlozkyrada\1. RMZK\2021\4. Erasmus+ K2 2021-2023  OW\loga partnerov\ASKCR Logo\Logo ASK ČR 2018\logo-ASK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057399" y="5758656"/>
            <a:ext cx="1253837" cy="718344"/>
          </a:xfrm>
          <a:prstGeom prst="rect">
            <a:avLst/>
          </a:prstGeom>
          <a:noFill/>
        </p:spPr>
      </p:pic>
      <p:pic>
        <p:nvPicPr>
          <p:cNvPr id="1029" name="Picture 5" descr="D:\Documents\hlavne zlozkyrada\1. RMZK\2021\4. Erasmus+ K2 2021-2023  OW\loga partnerov\Logo OKS - nové\OKS-Logo-Horiz-RGB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572000" y="5867400"/>
            <a:ext cx="1686529" cy="609600"/>
          </a:xfrm>
          <a:prstGeom prst="rect">
            <a:avLst/>
          </a:prstGeom>
          <a:noFill/>
        </p:spPr>
      </p:pic>
      <p:pic>
        <p:nvPicPr>
          <p:cNvPr id="1030" name="Picture 6" descr="D:\Documents\hlavne zlozkyrada\1. RMZK\2021\4. Erasmus+ K2 2021-2023  OW\loga partnerov\logo_pl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352800" y="5638800"/>
            <a:ext cx="1180599" cy="1060450"/>
          </a:xfrm>
          <a:prstGeom prst="rect">
            <a:avLst/>
          </a:prstGeom>
          <a:noFill/>
        </p:spPr>
      </p:pic>
      <p:pic>
        <p:nvPicPr>
          <p:cNvPr id="1031" name="Picture 7" descr="D:\Documents\hlavne zlozkyrada\1. RMZK\2021\4. Erasmus+ K2 2021-2023  OW\loga partnerov\zsk_logo_zsk_color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620000" y="5743575"/>
            <a:ext cx="1295400" cy="809625"/>
          </a:xfrm>
          <a:prstGeom prst="rect">
            <a:avLst/>
          </a:prstGeom>
          <a:noFill/>
        </p:spPr>
      </p:pic>
      <p:sp>
        <p:nvSpPr>
          <p:cNvPr id="10" name="BlokTextu 9"/>
          <p:cNvSpPr txBox="1"/>
          <p:nvPr/>
        </p:nvSpPr>
        <p:spPr>
          <a:xfrm>
            <a:off x="914400" y="2286000"/>
            <a:ext cx="7086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4400" dirty="0" smtClean="0">
                <a:solidFill>
                  <a:schemeClr val="tx2">
                    <a:lumMod val="75000"/>
                  </a:schemeClr>
                </a:solidFill>
              </a:rPr>
              <a:t>INFORMÁCIE O PROJEKTE OW</a:t>
            </a:r>
            <a:endParaRPr lang="sk-SK" sz="44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1" name="BlokTextu 10"/>
          <p:cNvSpPr txBox="1"/>
          <p:nvPr/>
        </p:nvSpPr>
        <p:spPr>
          <a:xfrm>
            <a:off x="2667000" y="4495800"/>
            <a:ext cx="3505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1. TPM, 28.-29.6.2021, Terchová</a:t>
            </a:r>
            <a:endParaRPr lang="sk-SK" dirty="0"/>
          </a:p>
        </p:txBody>
      </p:sp>
      <p:sp>
        <p:nvSpPr>
          <p:cNvPr id="12" name="BlokTextu 11"/>
          <p:cNvSpPr txBox="1"/>
          <p:nvPr/>
        </p:nvSpPr>
        <p:spPr>
          <a:xfrm>
            <a:off x="2362200" y="3048000"/>
            <a:ext cx="7086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4400" dirty="0" smtClean="0">
                <a:solidFill>
                  <a:schemeClr val="tx2">
                    <a:lumMod val="75000"/>
                  </a:schemeClr>
                </a:solidFill>
              </a:rPr>
              <a:t>05/2021-04/2023</a:t>
            </a:r>
            <a:endParaRPr lang="sk-SK" sz="44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>
            <a:normAutofit/>
          </a:bodyPr>
          <a:lstStyle/>
          <a:p>
            <a:pPr algn="l"/>
            <a:r>
              <a:rPr lang="sk-SK" sz="1800" b="1" dirty="0" smtClean="0">
                <a:solidFill>
                  <a:srgbClr val="0070C0"/>
                </a:solidFill>
              </a:rPr>
              <a:t>OW- Jedna cesta= kultúry+ mládeže+ kreativity </a:t>
            </a:r>
            <a:r>
              <a:rPr lang="sk-SK" sz="1800" b="1" dirty="0" smtClean="0"/>
              <a:t/>
            </a:r>
            <a:br>
              <a:rPr lang="sk-SK" sz="1800" b="1" dirty="0" smtClean="0"/>
            </a:br>
            <a:r>
              <a:rPr lang="sk-SK" sz="1800" b="1" dirty="0" smtClean="0"/>
              <a:t>                    </a:t>
            </a:r>
            <a:r>
              <a:rPr lang="sk-SK" sz="1200" b="1" i="1" dirty="0" smtClean="0">
                <a:solidFill>
                  <a:schemeClr val="accent1">
                    <a:lumMod val="75000"/>
                  </a:schemeClr>
                </a:solidFill>
              </a:rPr>
              <a:t>2020-1-SK02-KA227-YOU-002737</a:t>
            </a:r>
            <a:r>
              <a:rPr lang="sk-SK" sz="1800" b="1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sk-SK" sz="1800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3" name="Obrázok 2" descr="erasmuslogo.jpg (600×171)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77000" y="381000"/>
            <a:ext cx="1812950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D:\Documents\hlavne zlozkyrada\1. RMZK\logo RMZK\Kópia – logo_RMZK- obdlznik 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791200"/>
            <a:ext cx="1905000" cy="692258"/>
          </a:xfrm>
          <a:prstGeom prst="rect">
            <a:avLst/>
          </a:prstGeom>
          <a:noFill/>
        </p:spPr>
      </p:pic>
      <p:pic>
        <p:nvPicPr>
          <p:cNvPr id="1027" name="Picture 3" descr="D:\Documents\hlavne zlozkyrada\1. RMZK\2021\4. Erasmus+ K2 2021-2023  OW\loga partnerov\LOGO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77000" y="5943600"/>
            <a:ext cx="974725" cy="460375"/>
          </a:xfrm>
          <a:prstGeom prst="rect">
            <a:avLst/>
          </a:prstGeom>
          <a:noFill/>
        </p:spPr>
      </p:pic>
      <p:pic>
        <p:nvPicPr>
          <p:cNvPr id="1028" name="Picture 4" descr="D:\Documents\hlavne zlozkyrada\1. RMZK\2021\4. Erasmus+ K2 2021-2023  OW\loga partnerov\ASKCR Logo\Logo ASK ČR 2018\logo-ASK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981200" y="5715000"/>
            <a:ext cx="1253837" cy="718344"/>
          </a:xfrm>
          <a:prstGeom prst="rect">
            <a:avLst/>
          </a:prstGeom>
          <a:noFill/>
        </p:spPr>
      </p:pic>
      <p:pic>
        <p:nvPicPr>
          <p:cNvPr id="1029" name="Picture 5" descr="D:\Documents\hlavne zlozkyrada\1. RMZK\2021\4. Erasmus+ K2 2021-2023  OW\loga partnerov\Logo OKS - nové\OKS-Logo-Horiz-RGB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572000" y="5867400"/>
            <a:ext cx="1686529" cy="609600"/>
          </a:xfrm>
          <a:prstGeom prst="rect">
            <a:avLst/>
          </a:prstGeom>
          <a:noFill/>
        </p:spPr>
      </p:pic>
      <p:pic>
        <p:nvPicPr>
          <p:cNvPr id="1030" name="Picture 6" descr="D:\Documents\hlavne zlozkyrada\1. RMZK\2021\4. Erasmus+ K2 2021-2023  OW\loga partnerov\logo_pl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352800" y="5638800"/>
            <a:ext cx="1180599" cy="1060450"/>
          </a:xfrm>
          <a:prstGeom prst="rect">
            <a:avLst/>
          </a:prstGeom>
          <a:noFill/>
        </p:spPr>
      </p:pic>
      <p:pic>
        <p:nvPicPr>
          <p:cNvPr id="1031" name="Picture 7" descr="D:\Documents\hlavne zlozkyrada\1. RMZK\2021\4. Erasmus+ K2 2021-2023  OW\loga partnerov\zsk_logo_zsk_color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620000" y="5743575"/>
            <a:ext cx="1295400" cy="809625"/>
          </a:xfrm>
          <a:prstGeom prst="rect">
            <a:avLst/>
          </a:prstGeom>
          <a:noFill/>
        </p:spPr>
      </p:pic>
      <p:sp>
        <p:nvSpPr>
          <p:cNvPr id="13" name="BlokTextu 12"/>
          <p:cNvSpPr txBox="1"/>
          <p:nvPr/>
        </p:nvSpPr>
        <p:spPr>
          <a:xfrm>
            <a:off x="381000" y="1905000"/>
            <a:ext cx="8305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200" dirty="0" smtClean="0"/>
              <a:t> </a:t>
            </a:r>
            <a:endParaRPr lang="sk-SK" sz="1200" dirty="0"/>
          </a:p>
        </p:txBody>
      </p:sp>
      <p:sp>
        <p:nvSpPr>
          <p:cNvPr id="12" name="Obdĺžnik 11"/>
          <p:cNvSpPr/>
          <p:nvPr/>
        </p:nvSpPr>
        <p:spPr>
          <a:xfrm>
            <a:off x="685800" y="1905000"/>
            <a:ext cx="7924800" cy="2286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Tx/>
              <a:buChar char="-"/>
            </a:pPr>
            <a:r>
              <a:rPr lang="sk-SK" sz="1400" dirty="0" smtClean="0"/>
              <a:t>príklady dobrej praxe mladých ľudí, ktorí tvoria, podnikajú a pritom využívajú prvky tradičnej aj modernej kultúry, remesiel a kreativity. </a:t>
            </a:r>
          </a:p>
          <a:p>
            <a:pPr>
              <a:buFontTx/>
              <a:buChar char="-"/>
            </a:pPr>
            <a:r>
              <a:rPr lang="sk-SK" sz="1400" dirty="0" smtClean="0"/>
              <a:t> Videá budú mať dve formy: kratšie do 3 min. so základnou informáciou o tvorcovi a oblasti tvorby a dlhšie video vzdelávacie, kde bude viac zachytená jeho tvorivosť, cesta k nej, čo sa pritom naučil atď. Videá budú natáčané v rodnom jazyku tvorcu a budú mať anglické titulky. </a:t>
            </a:r>
          </a:p>
          <a:p>
            <a:pPr>
              <a:buFontTx/>
              <a:buChar char="-"/>
            </a:pPr>
            <a:r>
              <a:rPr lang="sk-SK" sz="1400" dirty="0" smtClean="0"/>
              <a:t> kontakt na mladých tvorcov aj mentorov, ktorí sú ochotní sprevádzať nádejných mladých ľudí pri rozbehu ich podnikania s využitím kreatívnych, umeleckých a kultúrnych prvkov.</a:t>
            </a:r>
          </a:p>
          <a:p>
            <a:r>
              <a:rPr lang="sk-SK" sz="1400" dirty="0" smtClean="0"/>
              <a:t>Web </a:t>
            </a:r>
            <a:r>
              <a:rPr lang="sk-SK" sz="1400" b="1" dirty="0" smtClean="0"/>
              <a:t>bude v jazykoch</a:t>
            </a:r>
            <a:r>
              <a:rPr lang="sk-SK" sz="1400" dirty="0" smtClean="0"/>
              <a:t>:  SK, CZ, PL,  a titulky pri </a:t>
            </a:r>
            <a:r>
              <a:rPr lang="sk-SK" sz="1400" dirty="0" err="1" smtClean="0"/>
              <a:t>videach</a:t>
            </a:r>
            <a:r>
              <a:rPr lang="sk-SK" sz="1400" dirty="0" smtClean="0"/>
              <a:t> </a:t>
            </a:r>
            <a:r>
              <a:rPr lang="sk-SK" sz="1400" dirty="0" err="1" smtClean="0"/>
              <a:t>vAJ</a:t>
            </a:r>
            <a:r>
              <a:rPr lang="sk-SK" sz="1400" dirty="0" smtClean="0"/>
              <a:t>.</a:t>
            </a:r>
            <a:endParaRPr lang="sk-SK" sz="1400" dirty="0"/>
          </a:p>
        </p:txBody>
      </p:sp>
      <p:sp>
        <p:nvSpPr>
          <p:cNvPr id="14" name="Obdĺžnik 13"/>
          <p:cNvSpPr/>
          <p:nvPr/>
        </p:nvSpPr>
        <p:spPr>
          <a:xfrm>
            <a:off x="-1295400" y="411480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4" name="Obdĺžnik 23"/>
          <p:cNvSpPr/>
          <p:nvPr/>
        </p:nvSpPr>
        <p:spPr>
          <a:xfrm>
            <a:off x="457200" y="1066800"/>
            <a:ext cx="8229600" cy="6858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k-SK" sz="1600" b="1" dirty="0" smtClean="0"/>
          </a:p>
          <a:p>
            <a:pPr algn="ctr"/>
            <a:r>
              <a:rPr lang="sk-SK" sz="1600" b="1" dirty="0" smtClean="0"/>
              <a:t>O4/ Webová platforma príkladov dobrej praxe mladých tvorcov a </a:t>
            </a:r>
            <a:r>
              <a:rPr lang="sk-SK" sz="1600" b="1" dirty="0" err="1" smtClean="0"/>
              <a:t>kreatívcov</a:t>
            </a:r>
            <a:r>
              <a:rPr lang="sk-SK" sz="1600" b="1" dirty="0" smtClean="0"/>
              <a:t> (07/22-02/23) koordinuje RMŽK SK</a:t>
            </a:r>
          </a:p>
          <a:p>
            <a:pPr algn="ctr"/>
            <a:endParaRPr lang="sk-SK" sz="1600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>
            <a:normAutofit/>
          </a:bodyPr>
          <a:lstStyle/>
          <a:p>
            <a:pPr algn="l"/>
            <a:r>
              <a:rPr lang="sk-SK" sz="1800" b="1" dirty="0" smtClean="0">
                <a:solidFill>
                  <a:srgbClr val="0070C0"/>
                </a:solidFill>
              </a:rPr>
              <a:t>OW- Jedna cesta= kultúry+ mládeže+ kreativity </a:t>
            </a:r>
            <a:r>
              <a:rPr lang="sk-SK" sz="1800" b="1" dirty="0" smtClean="0"/>
              <a:t/>
            </a:r>
            <a:br>
              <a:rPr lang="sk-SK" sz="1800" b="1" dirty="0" smtClean="0"/>
            </a:br>
            <a:r>
              <a:rPr lang="sk-SK" sz="1800" b="1" dirty="0" smtClean="0"/>
              <a:t>                    </a:t>
            </a:r>
            <a:r>
              <a:rPr lang="sk-SK" sz="1200" b="1" i="1" dirty="0" smtClean="0">
                <a:solidFill>
                  <a:schemeClr val="accent1">
                    <a:lumMod val="75000"/>
                  </a:schemeClr>
                </a:solidFill>
              </a:rPr>
              <a:t>2020-1-SK02-KA227-YOU-002737</a:t>
            </a:r>
            <a:r>
              <a:rPr lang="sk-SK" sz="1800" b="1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sk-SK" sz="1800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3" name="Obrázok 2" descr="erasmuslogo.jpg (600×171)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77000" y="381000"/>
            <a:ext cx="1812950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D:\Documents\hlavne zlozkyrada\1. RMZK\logo RMZK\Kópia – logo_RMZK- obdlznik 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791200"/>
            <a:ext cx="1905000" cy="692258"/>
          </a:xfrm>
          <a:prstGeom prst="rect">
            <a:avLst/>
          </a:prstGeom>
          <a:noFill/>
        </p:spPr>
      </p:pic>
      <p:pic>
        <p:nvPicPr>
          <p:cNvPr id="1027" name="Picture 3" descr="D:\Documents\hlavne zlozkyrada\1. RMZK\2021\4. Erasmus+ K2 2021-2023  OW\loga partnerov\LOGO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77000" y="5943600"/>
            <a:ext cx="974725" cy="460375"/>
          </a:xfrm>
          <a:prstGeom prst="rect">
            <a:avLst/>
          </a:prstGeom>
          <a:noFill/>
        </p:spPr>
      </p:pic>
      <p:pic>
        <p:nvPicPr>
          <p:cNvPr id="1028" name="Picture 4" descr="D:\Documents\hlavne zlozkyrada\1. RMZK\2021\4. Erasmus+ K2 2021-2023  OW\loga partnerov\ASKCR Logo\Logo ASK ČR 2018\logo-ASK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981200" y="5715000"/>
            <a:ext cx="1253837" cy="718344"/>
          </a:xfrm>
          <a:prstGeom prst="rect">
            <a:avLst/>
          </a:prstGeom>
          <a:noFill/>
        </p:spPr>
      </p:pic>
      <p:pic>
        <p:nvPicPr>
          <p:cNvPr id="1029" name="Picture 5" descr="D:\Documents\hlavne zlozkyrada\1. RMZK\2021\4. Erasmus+ K2 2021-2023  OW\loga partnerov\Logo OKS - nové\OKS-Logo-Horiz-RGB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572000" y="5867400"/>
            <a:ext cx="1686529" cy="609600"/>
          </a:xfrm>
          <a:prstGeom prst="rect">
            <a:avLst/>
          </a:prstGeom>
          <a:noFill/>
        </p:spPr>
      </p:pic>
      <p:pic>
        <p:nvPicPr>
          <p:cNvPr id="1030" name="Picture 6" descr="D:\Documents\hlavne zlozkyrada\1. RMZK\2021\4. Erasmus+ K2 2021-2023  OW\loga partnerov\logo_pl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352800" y="5638800"/>
            <a:ext cx="1180599" cy="1060450"/>
          </a:xfrm>
          <a:prstGeom prst="rect">
            <a:avLst/>
          </a:prstGeom>
          <a:noFill/>
        </p:spPr>
      </p:pic>
      <p:pic>
        <p:nvPicPr>
          <p:cNvPr id="1031" name="Picture 7" descr="D:\Documents\hlavne zlozkyrada\1. RMZK\2021\4. Erasmus+ K2 2021-2023  OW\loga partnerov\zsk_logo_zsk_color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620000" y="5743575"/>
            <a:ext cx="1295400" cy="809625"/>
          </a:xfrm>
          <a:prstGeom prst="rect">
            <a:avLst/>
          </a:prstGeom>
          <a:noFill/>
        </p:spPr>
      </p:pic>
      <p:sp>
        <p:nvSpPr>
          <p:cNvPr id="13" name="BlokTextu 12"/>
          <p:cNvSpPr txBox="1"/>
          <p:nvPr/>
        </p:nvSpPr>
        <p:spPr>
          <a:xfrm>
            <a:off x="381000" y="1905000"/>
            <a:ext cx="8305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200" dirty="0" smtClean="0"/>
              <a:t> </a:t>
            </a:r>
            <a:endParaRPr lang="sk-SK" sz="1200" dirty="0"/>
          </a:p>
        </p:txBody>
      </p:sp>
      <p:sp>
        <p:nvSpPr>
          <p:cNvPr id="12" name="Obdĺžnik 11"/>
          <p:cNvSpPr/>
          <p:nvPr/>
        </p:nvSpPr>
        <p:spPr>
          <a:xfrm>
            <a:off x="609600" y="1600200"/>
            <a:ext cx="7924800" cy="16764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k-SK" sz="1400" dirty="0" smtClean="0"/>
              <a:t>Vzdelávacie ciele budú:</a:t>
            </a:r>
          </a:p>
          <a:p>
            <a:pPr lvl="0"/>
            <a:r>
              <a:rPr lang="sk-SK" sz="1400" dirty="0" smtClean="0"/>
              <a:t>-Účastník vie analyzovať potreby mladých ľudí, ktorí plánujú nastúpiť na cestu podnikania v kultúrnom a kreatívnom priemysle</a:t>
            </a:r>
          </a:p>
          <a:p>
            <a:pPr lvl="0"/>
            <a:r>
              <a:rPr lang="sk-SK" sz="1400" dirty="0" smtClean="0"/>
              <a:t>-Účastník vie porovnať rôzne prístupy a metódy v oblasti podnikania v kultúrnom a kreatívnom priemysle</a:t>
            </a:r>
          </a:p>
          <a:p>
            <a:pPr lvl="0"/>
            <a:r>
              <a:rPr lang="sk-SK" sz="1400" dirty="0" smtClean="0"/>
              <a:t>-Účastník vie pomenovať základné princípy práce s mládežou a práce v kultúrnom a kreatívnom priemysle</a:t>
            </a:r>
          </a:p>
          <a:p>
            <a:r>
              <a:rPr lang="sk-SK" sz="1400" dirty="0" smtClean="0"/>
              <a:t>Ďalšie vzdelávacie ciele budú doplnené na základe vypracovanej metodiky- vzdelávacieho modulu  O2 </a:t>
            </a:r>
          </a:p>
          <a:p>
            <a:r>
              <a:rPr lang="sk-SK" sz="1400" dirty="0" smtClean="0"/>
              <a:t>- Trvanie : 3 dní , počet účastníkov :  RMŽK: 7, </a:t>
            </a:r>
            <a:r>
              <a:rPr lang="sk-SK" sz="1400" dirty="0" err="1" smtClean="0"/>
              <a:t>Laja</a:t>
            </a:r>
            <a:r>
              <a:rPr lang="sk-SK" sz="1400" dirty="0" smtClean="0"/>
              <a:t>: 7, ASK 8. </a:t>
            </a:r>
            <a:endParaRPr lang="sk-SK" sz="1400" dirty="0"/>
          </a:p>
        </p:txBody>
      </p:sp>
      <p:sp>
        <p:nvSpPr>
          <p:cNvPr id="14" name="Obdĺžnik 13"/>
          <p:cNvSpPr/>
          <p:nvPr/>
        </p:nvSpPr>
        <p:spPr>
          <a:xfrm>
            <a:off x="-1295400" y="411480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4" name="Obdĺžnik 23"/>
          <p:cNvSpPr/>
          <p:nvPr/>
        </p:nvSpPr>
        <p:spPr>
          <a:xfrm>
            <a:off x="457200" y="1066800"/>
            <a:ext cx="8229600" cy="4572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k-SK" sz="1600" b="1" dirty="0" smtClean="0"/>
          </a:p>
          <a:p>
            <a:pPr algn="ctr"/>
            <a:r>
              <a:rPr lang="sk-SK" sz="1600" b="1" dirty="0" smtClean="0"/>
              <a:t>C1/ 1. Pilotné vzdelávanie pre </a:t>
            </a:r>
            <a:r>
              <a:rPr lang="sk-SK" sz="1600" b="1" dirty="0" err="1" smtClean="0"/>
              <a:t>PsM</a:t>
            </a:r>
            <a:r>
              <a:rPr lang="sk-SK" sz="1600" b="1" dirty="0" smtClean="0"/>
              <a:t> (08/22) koordinuje ASK CZ</a:t>
            </a:r>
          </a:p>
          <a:p>
            <a:pPr algn="ctr"/>
            <a:endParaRPr lang="sk-SK" sz="1600" b="1" dirty="0"/>
          </a:p>
        </p:txBody>
      </p:sp>
      <p:sp>
        <p:nvSpPr>
          <p:cNvPr id="15" name="Obdĺžnik 14"/>
          <p:cNvSpPr/>
          <p:nvPr/>
        </p:nvSpPr>
        <p:spPr>
          <a:xfrm>
            <a:off x="457200" y="3429000"/>
            <a:ext cx="8229600" cy="381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k-SK" sz="1600" b="1" dirty="0" smtClean="0"/>
          </a:p>
          <a:p>
            <a:pPr algn="ctr"/>
            <a:endParaRPr lang="sk-SK" sz="1600" b="1" dirty="0" smtClean="0"/>
          </a:p>
          <a:p>
            <a:pPr algn="ctr"/>
            <a:r>
              <a:rPr lang="sk-SK" sz="1600" b="1" dirty="0" smtClean="0"/>
              <a:t>C2/ 2. Pilotné vzdelávanie pre </a:t>
            </a:r>
            <a:r>
              <a:rPr lang="sk-SK" sz="1600" b="1" dirty="0" err="1" smtClean="0"/>
              <a:t>PsM</a:t>
            </a:r>
            <a:r>
              <a:rPr lang="sk-SK" sz="1600" b="1" dirty="0" smtClean="0"/>
              <a:t> (11/22) koordinuje LAJA P</a:t>
            </a:r>
            <a:r>
              <a:rPr lang="sk-SK" sz="1600" dirty="0" smtClean="0"/>
              <a:t>L</a:t>
            </a:r>
          </a:p>
          <a:p>
            <a:pPr algn="ctr"/>
            <a:endParaRPr lang="sk-SK" sz="1600" dirty="0" smtClean="0"/>
          </a:p>
          <a:p>
            <a:pPr algn="ctr"/>
            <a:endParaRPr lang="sk-SK" sz="1600" b="1" dirty="0"/>
          </a:p>
        </p:txBody>
      </p:sp>
      <p:sp>
        <p:nvSpPr>
          <p:cNvPr id="16" name="Obdĺžnik 15"/>
          <p:cNvSpPr/>
          <p:nvPr/>
        </p:nvSpPr>
        <p:spPr>
          <a:xfrm>
            <a:off x="609600" y="3886200"/>
            <a:ext cx="7924800" cy="17526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k-SK" sz="1400" dirty="0" smtClean="0"/>
              <a:t>Vzdelávacie ciele budú:</a:t>
            </a:r>
          </a:p>
          <a:p>
            <a:pPr lvl="0"/>
            <a:r>
              <a:rPr lang="sk-SK" sz="1400" dirty="0" smtClean="0"/>
              <a:t>--Účastník vie aplikovať kompetencie v práci s mládežou</a:t>
            </a:r>
          </a:p>
          <a:p>
            <a:pPr lvl="0"/>
            <a:r>
              <a:rPr lang="sk-SK" sz="1400" dirty="0" smtClean="0"/>
              <a:t>-Účastník vie použiť efektívne nástroje na hodnotenie záujmu mladých ľudí v oblasti podnikania v kultúrnom a kreatívnom priemysle.</a:t>
            </a:r>
          </a:p>
          <a:p>
            <a:pPr lvl="0"/>
            <a:r>
              <a:rPr lang="sk-SK" sz="1400" dirty="0" smtClean="0"/>
              <a:t>-Účastník vie použiť motivačné techniky k zapojeniu mladých ľudí do podnikania v kultúrnom a kreatívnom priemysle </a:t>
            </a:r>
          </a:p>
          <a:p>
            <a:pPr lvl="0"/>
            <a:r>
              <a:rPr lang="sk-SK" sz="1400" dirty="0" smtClean="0"/>
              <a:t>Ďalšie vzdelávacie ciele budú doplnené na základe vypracovanej metodiky- vzdelávacieho modulu O2</a:t>
            </a:r>
          </a:p>
          <a:p>
            <a:pPr lvl="0"/>
            <a:r>
              <a:rPr lang="sk-SK" sz="1400" dirty="0" smtClean="0"/>
              <a:t>Trvanie : 3 dní , počet účastníkov :  RMŽK: 7, </a:t>
            </a:r>
            <a:r>
              <a:rPr lang="sk-SK" sz="1400" dirty="0" err="1" smtClean="0"/>
              <a:t>Laja</a:t>
            </a:r>
            <a:r>
              <a:rPr lang="sk-SK" sz="1400" dirty="0" smtClean="0"/>
              <a:t>: 7, ASK 8.</a:t>
            </a:r>
            <a:endParaRPr lang="sk-SK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>
            <a:normAutofit/>
          </a:bodyPr>
          <a:lstStyle/>
          <a:p>
            <a:pPr algn="l"/>
            <a:r>
              <a:rPr lang="sk-SK" sz="1800" b="1" dirty="0" smtClean="0">
                <a:solidFill>
                  <a:srgbClr val="0070C0"/>
                </a:solidFill>
              </a:rPr>
              <a:t>OW- Jedna cesta= kultúry+ mládeže+ kreativity </a:t>
            </a:r>
            <a:r>
              <a:rPr lang="sk-SK" sz="1800" b="1" dirty="0" smtClean="0"/>
              <a:t/>
            </a:r>
            <a:br>
              <a:rPr lang="sk-SK" sz="1800" b="1" dirty="0" smtClean="0"/>
            </a:br>
            <a:r>
              <a:rPr lang="sk-SK" sz="1800" b="1" dirty="0" smtClean="0"/>
              <a:t>                    </a:t>
            </a:r>
            <a:r>
              <a:rPr lang="sk-SK" sz="1200" b="1" i="1" dirty="0" smtClean="0">
                <a:solidFill>
                  <a:schemeClr val="accent1">
                    <a:lumMod val="75000"/>
                  </a:schemeClr>
                </a:solidFill>
              </a:rPr>
              <a:t>2020-1-SK02-KA227-YOU-002737</a:t>
            </a:r>
            <a:r>
              <a:rPr lang="sk-SK" sz="1800" b="1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sk-SK" sz="1800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3" name="Obrázok 2" descr="erasmuslogo.jpg (600×171)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77000" y="381000"/>
            <a:ext cx="1812950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D:\Documents\hlavne zlozkyrada\1. RMZK\logo RMZK\Kópia – logo_RMZK- obdlznik 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791200"/>
            <a:ext cx="1905000" cy="692258"/>
          </a:xfrm>
          <a:prstGeom prst="rect">
            <a:avLst/>
          </a:prstGeom>
          <a:noFill/>
        </p:spPr>
      </p:pic>
      <p:pic>
        <p:nvPicPr>
          <p:cNvPr id="1027" name="Picture 3" descr="D:\Documents\hlavne zlozkyrada\1. RMZK\2021\4. Erasmus+ K2 2021-2023  OW\loga partnerov\LOGO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77000" y="5943600"/>
            <a:ext cx="974725" cy="460375"/>
          </a:xfrm>
          <a:prstGeom prst="rect">
            <a:avLst/>
          </a:prstGeom>
          <a:noFill/>
        </p:spPr>
      </p:pic>
      <p:pic>
        <p:nvPicPr>
          <p:cNvPr id="1028" name="Picture 4" descr="D:\Documents\hlavne zlozkyrada\1. RMZK\2021\4. Erasmus+ K2 2021-2023  OW\loga partnerov\ASKCR Logo\Logo ASK ČR 2018\logo-ASK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981200" y="5715000"/>
            <a:ext cx="1253837" cy="718344"/>
          </a:xfrm>
          <a:prstGeom prst="rect">
            <a:avLst/>
          </a:prstGeom>
          <a:noFill/>
        </p:spPr>
      </p:pic>
      <p:pic>
        <p:nvPicPr>
          <p:cNvPr id="1029" name="Picture 5" descr="D:\Documents\hlavne zlozkyrada\1. RMZK\2021\4. Erasmus+ K2 2021-2023  OW\loga partnerov\Logo OKS - nové\OKS-Logo-Horiz-RGB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572000" y="5867400"/>
            <a:ext cx="1686529" cy="609600"/>
          </a:xfrm>
          <a:prstGeom prst="rect">
            <a:avLst/>
          </a:prstGeom>
          <a:noFill/>
        </p:spPr>
      </p:pic>
      <p:pic>
        <p:nvPicPr>
          <p:cNvPr id="1030" name="Picture 6" descr="D:\Documents\hlavne zlozkyrada\1. RMZK\2021\4. Erasmus+ K2 2021-2023  OW\loga partnerov\logo_pl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352800" y="5638800"/>
            <a:ext cx="1180599" cy="1060450"/>
          </a:xfrm>
          <a:prstGeom prst="rect">
            <a:avLst/>
          </a:prstGeom>
          <a:noFill/>
        </p:spPr>
      </p:pic>
      <p:pic>
        <p:nvPicPr>
          <p:cNvPr id="1031" name="Picture 7" descr="D:\Documents\hlavne zlozkyrada\1. RMZK\2021\4. Erasmus+ K2 2021-2023  OW\loga partnerov\zsk_logo_zsk_color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620000" y="5743575"/>
            <a:ext cx="1295400" cy="809625"/>
          </a:xfrm>
          <a:prstGeom prst="rect">
            <a:avLst/>
          </a:prstGeom>
          <a:noFill/>
        </p:spPr>
      </p:pic>
      <p:sp>
        <p:nvSpPr>
          <p:cNvPr id="13" name="BlokTextu 12"/>
          <p:cNvSpPr txBox="1"/>
          <p:nvPr/>
        </p:nvSpPr>
        <p:spPr>
          <a:xfrm>
            <a:off x="381000" y="1905000"/>
            <a:ext cx="8305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200" dirty="0" smtClean="0"/>
              <a:t> </a:t>
            </a:r>
            <a:endParaRPr lang="sk-SK" sz="1200" dirty="0"/>
          </a:p>
        </p:txBody>
      </p:sp>
      <p:sp>
        <p:nvSpPr>
          <p:cNvPr id="12" name="Obdĺžnik 11"/>
          <p:cNvSpPr/>
          <p:nvPr/>
        </p:nvSpPr>
        <p:spPr>
          <a:xfrm>
            <a:off x="609600" y="1752600"/>
            <a:ext cx="7924800" cy="1524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k-SK" sz="1400" dirty="0" smtClean="0"/>
              <a:t>Záverečná konferencia:</a:t>
            </a:r>
          </a:p>
          <a:p>
            <a:r>
              <a:rPr lang="sk-SK" sz="1400" dirty="0" smtClean="0"/>
              <a:t>-Správa o vzdelávacích potrebách mladých ľudí v oblasti podnikania v kultúrnom a kreatívnom priemysle </a:t>
            </a:r>
          </a:p>
          <a:p>
            <a:r>
              <a:rPr lang="sk-SK" sz="1400" dirty="0" smtClean="0"/>
              <a:t>-Metodika vzdelávania pracovníkov s mládežou v oblasti podnikania v kultúrnom a kreatívnom priemysle –</a:t>
            </a:r>
          </a:p>
          <a:p>
            <a:r>
              <a:rPr lang="sk-SK" sz="1400" dirty="0" smtClean="0"/>
              <a:t>-Príručka: Podnikanie mladých ľudí v kultúrnom a kreatívnom priemysle</a:t>
            </a:r>
          </a:p>
          <a:p>
            <a:r>
              <a:rPr lang="sk-SK" sz="1400" dirty="0" smtClean="0"/>
              <a:t>-Webová platforma príkladov dobrej praxe mladých tvorcov a </a:t>
            </a:r>
            <a:r>
              <a:rPr lang="sk-SK" sz="1400" dirty="0" err="1" smtClean="0"/>
              <a:t>kreatívcov</a:t>
            </a:r>
            <a:r>
              <a:rPr lang="sk-SK" sz="1400" dirty="0" smtClean="0"/>
              <a:t>.</a:t>
            </a:r>
          </a:p>
          <a:p>
            <a:endParaRPr lang="sk-SK" sz="1400" dirty="0" smtClean="0"/>
          </a:p>
          <a:p>
            <a:r>
              <a:rPr lang="sk-SK" sz="1400" dirty="0" smtClean="0"/>
              <a:t>Počet účastníkov : 30 SK, 30 CZ, 30 PL</a:t>
            </a:r>
            <a:endParaRPr lang="sk-SK" sz="1400" dirty="0"/>
          </a:p>
        </p:txBody>
      </p:sp>
      <p:sp>
        <p:nvSpPr>
          <p:cNvPr id="14" name="Obdĺžnik 13"/>
          <p:cNvSpPr/>
          <p:nvPr/>
        </p:nvSpPr>
        <p:spPr>
          <a:xfrm>
            <a:off x="-1295400" y="411480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4" name="Obdĺžnik 23"/>
          <p:cNvSpPr/>
          <p:nvPr/>
        </p:nvSpPr>
        <p:spPr>
          <a:xfrm>
            <a:off x="457200" y="1066800"/>
            <a:ext cx="8229600" cy="4572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k-SK" sz="1600" b="1" dirty="0" smtClean="0"/>
          </a:p>
          <a:p>
            <a:pPr algn="ctr"/>
            <a:r>
              <a:rPr lang="sk-SK" sz="1600" b="1" dirty="0" smtClean="0"/>
              <a:t>E1/ Záverečná konferencia (03/23) koordinuje RMŽK SK</a:t>
            </a:r>
          </a:p>
          <a:p>
            <a:pPr algn="ctr"/>
            <a:endParaRPr lang="sk-SK" sz="1600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>
            <a:normAutofit/>
          </a:bodyPr>
          <a:lstStyle/>
          <a:p>
            <a:pPr algn="l"/>
            <a:r>
              <a:rPr lang="sk-SK" sz="1800" b="1" dirty="0" smtClean="0">
                <a:solidFill>
                  <a:srgbClr val="0070C0"/>
                </a:solidFill>
              </a:rPr>
              <a:t>OW- Jedna cesta= kultúry+ mládeže+ kreativity </a:t>
            </a:r>
            <a:r>
              <a:rPr lang="sk-SK" sz="1800" b="1" dirty="0" smtClean="0"/>
              <a:t/>
            </a:r>
            <a:br>
              <a:rPr lang="sk-SK" sz="1800" b="1" dirty="0" smtClean="0"/>
            </a:br>
            <a:r>
              <a:rPr lang="sk-SK" sz="1800" b="1" dirty="0" smtClean="0"/>
              <a:t>                    </a:t>
            </a:r>
            <a:r>
              <a:rPr lang="sk-SK" sz="1200" b="1" i="1" dirty="0" smtClean="0">
                <a:solidFill>
                  <a:schemeClr val="accent1">
                    <a:lumMod val="75000"/>
                  </a:schemeClr>
                </a:solidFill>
              </a:rPr>
              <a:t>2020-1-SK02-KA227-YOU-002737</a:t>
            </a:r>
            <a:r>
              <a:rPr lang="sk-SK" sz="1800" b="1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sk-SK" sz="1800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3" name="Obrázok 2" descr="erasmuslogo.jpg (600×171)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77000" y="381000"/>
            <a:ext cx="1812950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D:\Documents\hlavne zlozkyrada\1. RMZK\logo RMZK\Kópia – logo_RMZK- obdlznik 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791200"/>
            <a:ext cx="1905000" cy="692258"/>
          </a:xfrm>
          <a:prstGeom prst="rect">
            <a:avLst/>
          </a:prstGeom>
          <a:noFill/>
        </p:spPr>
      </p:pic>
      <p:pic>
        <p:nvPicPr>
          <p:cNvPr id="1027" name="Picture 3" descr="D:\Documents\hlavne zlozkyrada\1. RMZK\2021\4. Erasmus+ K2 2021-2023  OW\loga partnerov\LOGO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77000" y="5943600"/>
            <a:ext cx="974725" cy="460375"/>
          </a:xfrm>
          <a:prstGeom prst="rect">
            <a:avLst/>
          </a:prstGeom>
          <a:noFill/>
        </p:spPr>
      </p:pic>
      <p:pic>
        <p:nvPicPr>
          <p:cNvPr id="1028" name="Picture 4" descr="D:\Documents\hlavne zlozkyrada\1. RMZK\2021\4. Erasmus+ K2 2021-2023  OW\loga partnerov\ASKCR Logo\Logo ASK ČR 2018\logo-ASK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981200" y="5715000"/>
            <a:ext cx="1253837" cy="718344"/>
          </a:xfrm>
          <a:prstGeom prst="rect">
            <a:avLst/>
          </a:prstGeom>
          <a:noFill/>
        </p:spPr>
      </p:pic>
      <p:pic>
        <p:nvPicPr>
          <p:cNvPr id="1029" name="Picture 5" descr="D:\Documents\hlavne zlozkyrada\1. RMZK\2021\4. Erasmus+ K2 2021-2023  OW\loga partnerov\Logo OKS - nové\OKS-Logo-Horiz-RGB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572000" y="5867400"/>
            <a:ext cx="1686529" cy="609600"/>
          </a:xfrm>
          <a:prstGeom prst="rect">
            <a:avLst/>
          </a:prstGeom>
          <a:noFill/>
        </p:spPr>
      </p:pic>
      <p:pic>
        <p:nvPicPr>
          <p:cNvPr id="1030" name="Picture 6" descr="D:\Documents\hlavne zlozkyrada\1. RMZK\2021\4. Erasmus+ K2 2021-2023  OW\loga partnerov\logo_pl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352800" y="5638800"/>
            <a:ext cx="1180599" cy="1060450"/>
          </a:xfrm>
          <a:prstGeom prst="rect">
            <a:avLst/>
          </a:prstGeom>
          <a:noFill/>
        </p:spPr>
      </p:pic>
      <p:pic>
        <p:nvPicPr>
          <p:cNvPr id="1031" name="Picture 7" descr="D:\Documents\hlavne zlozkyrada\1. RMZK\2021\4. Erasmus+ K2 2021-2023  OW\loga partnerov\zsk_logo_zsk_color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620000" y="5743575"/>
            <a:ext cx="1295400" cy="809625"/>
          </a:xfrm>
          <a:prstGeom prst="rect">
            <a:avLst/>
          </a:prstGeom>
          <a:noFill/>
        </p:spPr>
      </p:pic>
      <p:sp>
        <p:nvSpPr>
          <p:cNvPr id="13" name="BlokTextu 12"/>
          <p:cNvSpPr txBox="1"/>
          <p:nvPr/>
        </p:nvSpPr>
        <p:spPr>
          <a:xfrm>
            <a:off x="381000" y="1905000"/>
            <a:ext cx="8305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200" dirty="0" smtClean="0"/>
              <a:t> </a:t>
            </a:r>
            <a:endParaRPr lang="sk-SK" sz="1200" dirty="0"/>
          </a:p>
        </p:txBody>
      </p:sp>
      <p:sp>
        <p:nvSpPr>
          <p:cNvPr id="12" name="Obdĺžnik 11"/>
          <p:cNvSpPr/>
          <p:nvPr/>
        </p:nvSpPr>
        <p:spPr>
          <a:xfrm>
            <a:off x="609600" y="1752600"/>
            <a:ext cx="7924800" cy="43434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sk-SK" sz="1400" dirty="0" smtClean="0"/>
          </a:p>
          <a:p>
            <a:endParaRPr lang="sk-SK" sz="1400" dirty="0" smtClean="0"/>
          </a:p>
          <a:p>
            <a:endParaRPr lang="sk-SK" sz="1400" dirty="0" smtClean="0"/>
          </a:p>
          <a:p>
            <a:r>
              <a:rPr lang="sk-SK" sz="1400" b="1" dirty="0" smtClean="0"/>
              <a:t>1/ </a:t>
            </a:r>
            <a:r>
              <a:rPr lang="sk-SK" sz="1400" b="1" dirty="0" err="1" smtClean="0"/>
              <a:t>Inkúzia</a:t>
            </a:r>
            <a:r>
              <a:rPr lang="sk-SK" sz="1400" b="1" dirty="0" smtClean="0"/>
              <a:t> </a:t>
            </a:r>
            <a:r>
              <a:rPr lang="sk-SK" sz="1400" dirty="0" smtClean="0"/>
              <a:t>(Osoby s nedostatkom príležitosti, inklúzia)</a:t>
            </a:r>
          </a:p>
          <a:p>
            <a:r>
              <a:rPr lang="sk-SK" sz="1400" dirty="0" smtClean="0"/>
              <a:t>- Ako sme ich oslovovali, akú bariéru mali, koľko ich bolo:</a:t>
            </a:r>
          </a:p>
          <a:p>
            <a:r>
              <a:rPr lang="sk-SK" sz="1400" dirty="0" smtClean="0"/>
              <a:t/>
            </a:r>
            <a:br>
              <a:rPr lang="sk-SK" sz="1400" dirty="0" smtClean="0"/>
            </a:br>
            <a:r>
              <a:rPr lang="sk-SK" sz="1400" dirty="0" smtClean="0"/>
              <a:t>• </a:t>
            </a:r>
            <a:r>
              <a:rPr lang="sk-SK" sz="1400" b="1" dirty="0" smtClean="0"/>
              <a:t>geograficky: </a:t>
            </a:r>
            <a:r>
              <a:rPr lang="sk-SK" sz="1400" dirty="0" smtClean="0"/>
              <a:t>mladí ľudia z odľahlých, vidieckych alebo hornatých oblastí, z odľahlých regiónoch, ml. ľudia z problematických mestských častí, ml. ľudia pochádzajúci z oblastí z nedostatočnými službami a pod.</a:t>
            </a:r>
            <a:br>
              <a:rPr lang="sk-SK" sz="1400" dirty="0" smtClean="0"/>
            </a:br>
            <a:r>
              <a:rPr lang="sk-SK" sz="1400" dirty="0" smtClean="0"/>
              <a:t>• </a:t>
            </a:r>
            <a:r>
              <a:rPr lang="sk-SK" sz="1400" b="1" dirty="0" smtClean="0"/>
              <a:t>sociálne: </a:t>
            </a:r>
            <a:r>
              <a:rPr lang="sk-SK" sz="1400" dirty="0" smtClean="0"/>
              <a:t>mladí ľudia, ktorí čelia diskriminácii (na základe ich národnosti, sexuálnej orientácie, vierovyznania a pod.), ml. ľudia s nedostatočnými sociálnymi zručnosťami alebo </a:t>
            </a:r>
            <a:r>
              <a:rPr lang="sk-SK" sz="1400" dirty="0" err="1" smtClean="0"/>
              <a:t>antisociálnym</a:t>
            </a:r>
            <a:r>
              <a:rPr lang="sk-SK" sz="1400" dirty="0" smtClean="0"/>
              <a:t> správaním, delikventi, siroty, drogovo závislí a pod. </a:t>
            </a:r>
            <a:br>
              <a:rPr lang="sk-SK" sz="1400" dirty="0" smtClean="0"/>
            </a:br>
            <a:r>
              <a:rPr lang="sk-SK" sz="1400" dirty="0" smtClean="0"/>
              <a:t>• na základe </a:t>
            </a:r>
            <a:r>
              <a:rPr lang="sk-SK" sz="1400" b="1" dirty="0" smtClean="0"/>
              <a:t>vzdelania:</a:t>
            </a:r>
            <a:r>
              <a:rPr lang="sk-SK" sz="1400" dirty="0" smtClean="0"/>
              <a:t> mladí ľudia s problémami učenia, s neukončeným vzdelaním, bez kvalifikácie a pod.</a:t>
            </a:r>
            <a:br>
              <a:rPr lang="sk-SK" sz="1400" dirty="0" smtClean="0"/>
            </a:br>
            <a:r>
              <a:rPr lang="sk-SK" sz="1400" dirty="0" smtClean="0"/>
              <a:t>• </a:t>
            </a:r>
            <a:r>
              <a:rPr lang="sk-SK" sz="1400" b="1" dirty="0" smtClean="0"/>
              <a:t>ekonomicky: </a:t>
            </a:r>
            <a:r>
              <a:rPr lang="sk-SK" sz="1400" dirty="0" smtClean="0"/>
              <a:t>mladí ľudia zo sociálne slabého prostredia, dlhodobo nezamestnaní, ml. ľudia bez bydliska a pod. </a:t>
            </a:r>
            <a:br>
              <a:rPr lang="sk-SK" sz="1400" dirty="0" smtClean="0"/>
            </a:br>
            <a:r>
              <a:rPr lang="sk-SK" sz="1400" dirty="0" smtClean="0"/>
              <a:t>• na základe </a:t>
            </a:r>
            <a:r>
              <a:rPr lang="sk-SK" sz="1400" b="1" dirty="0" smtClean="0"/>
              <a:t>príslušnosti k určitej kultúre</a:t>
            </a:r>
            <a:r>
              <a:rPr lang="sk-SK" sz="1400" dirty="0" smtClean="0"/>
              <a:t>: mladí imigranti alebo utečenci alebo potomkovia imigrantov a utečencov, ml. ľudia z národných alebo etnických menšín a pod.</a:t>
            </a:r>
            <a:br>
              <a:rPr lang="sk-SK" sz="1400" dirty="0" smtClean="0"/>
            </a:br>
            <a:r>
              <a:rPr lang="sk-SK" sz="1400" dirty="0" smtClean="0"/>
              <a:t>• </a:t>
            </a:r>
            <a:r>
              <a:rPr lang="sk-SK" sz="1400" b="1" dirty="0" smtClean="0"/>
              <a:t>zdravotne: </a:t>
            </a:r>
            <a:r>
              <a:rPr lang="sk-SK" sz="1400" dirty="0" smtClean="0"/>
              <a:t>mladí ľudia s chronickými zdravotnými problémami, s psychickými poruchami a pod.</a:t>
            </a:r>
            <a:br>
              <a:rPr lang="sk-SK" sz="1400" dirty="0" smtClean="0"/>
            </a:br>
            <a:r>
              <a:rPr lang="sk-SK" sz="1400" dirty="0" smtClean="0"/>
              <a:t>• na </a:t>
            </a:r>
            <a:r>
              <a:rPr lang="sk-SK" sz="1400" b="1" dirty="0" smtClean="0"/>
              <a:t>základe postihnutia</a:t>
            </a:r>
            <a:r>
              <a:rPr lang="sk-SK" sz="1400" dirty="0" smtClean="0"/>
              <a:t>: mladí ľudia s mentálnym, zrakovým postihnutím, telesným, sluchovým postihnutím a pod.</a:t>
            </a:r>
            <a:br>
              <a:rPr lang="sk-SK" sz="1400" dirty="0" smtClean="0"/>
            </a:br>
            <a:r>
              <a:rPr lang="sk-SK" sz="1400" dirty="0" smtClean="0"/>
              <a:t/>
            </a:r>
            <a:br>
              <a:rPr lang="sk-SK" sz="1400" dirty="0" smtClean="0"/>
            </a:br>
            <a:endParaRPr lang="sk-SK" sz="1400" dirty="0" smtClean="0"/>
          </a:p>
          <a:p>
            <a:pPr fontAlgn="t"/>
            <a:r>
              <a:rPr lang="sk-SK" sz="1400" dirty="0" smtClean="0"/>
              <a:t> </a:t>
            </a:r>
          </a:p>
          <a:p>
            <a:r>
              <a:rPr lang="sk-SK" sz="1400" dirty="0" smtClean="0"/>
              <a:t/>
            </a:r>
            <a:br>
              <a:rPr lang="sk-SK" sz="1400" dirty="0" smtClean="0"/>
            </a:br>
            <a:endParaRPr lang="sk-SK" sz="1400" dirty="0"/>
          </a:p>
        </p:txBody>
      </p:sp>
      <p:sp>
        <p:nvSpPr>
          <p:cNvPr id="14" name="Obdĺžnik 13"/>
          <p:cNvSpPr/>
          <p:nvPr/>
        </p:nvSpPr>
        <p:spPr>
          <a:xfrm>
            <a:off x="-1295400" y="411480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4" name="Obdĺžnik 23"/>
          <p:cNvSpPr/>
          <p:nvPr/>
        </p:nvSpPr>
        <p:spPr>
          <a:xfrm>
            <a:off x="457200" y="1066800"/>
            <a:ext cx="8229600" cy="4572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k-SK" sz="1600" b="1" dirty="0" smtClean="0"/>
          </a:p>
          <a:p>
            <a:pPr algn="ctr"/>
            <a:r>
              <a:rPr lang="sk-SK" sz="1600" b="1" dirty="0" smtClean="0"/>
              <a:t>Sledované  oblasti do priebežnej a záverečnej správy</a:t>
            </a:r>
          </a:p>
          <a:p>
            <a:pPr algn="ctr"/>
            <a:endParaRPr lang="sk-SK" sz="1600"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>
            <a:normAutofit/>
          </a:bodyPr>
          <a:lstStyle/>
          <a:p>
            <a:pPr algn="l"/>
            <a:r>
              <a:rPr lang="sk-SK" sz="1800" b="1" dirty="0" smtClean="0">
                <a:solidFill>
                  <a:srgbClr val="0070C0"/>
                </a:solidFill>
              </a:rPr>
              <a:t>OW- Jedna cesta= kultúry+ mládeže+ kreativity </a:t>
            </a:r>
            <a:r>
              <a:rPr lang="sk-SK" sz="1800" b="1" dirty="0" smtClean="0"/>
              <a:t/>
            </a:r>
            <a:br>
              <a:rPr lang="sk-SK" sz="1800" b="1" dirty="0" smtClean="0"/>
            </a:br>
            <a:r>
              <a:rPr lang="sk-SK" sz="1800" b="1" dirty="0" smtClean="0"/>
              <a:t>                    </a:t>
            </a:r>
            <a:r>
              <a:rPr lang="sk-SK" sz="1200" b="1" i="1" dirty="0" smtClean="0">
                <a:solidFill>
                  <a:schemeClr val="accent1">
                    <a:lumMod val="75000"/>
                  </a:schemeClr>
                </a:solidFill>
              </a:rPr>
              <a:t>2020-1-SK02-KA227-YOU-002737</a:t>
            </a:r>
            <a:r>
              <a:rPr lang="sk-SK" sz="1800" b="1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sk-SK" sz="1800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3" name="Obrázok 2" descr="erasmuslogo.jpg (600×171)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77000" y="381000"/>
            <a:ext cx="1812950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D:\Documents\hlavne zlozkyrada\1. RMZK\logo RMZK\Kópia – logo_RMZK- obdlznik 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791200"/>
            <a:ext cx="1905000" cy="692258"/>
          </a:xfrm>
          <a:prstGeom prst="rect">
            <a:avLst/>
          </a:prstGeom>
          <a:noFill/>
        </p:spPr>
      </p:pic>
      <p:pic>
        <p:nvPicPr>
          <p:cNvPr id="1027" name="Picture 3" descr="D:\Documents\hlavne zlozkyrada\1. RMZK\2021\4. Erasmus+ K2 2021-2023  OW\loga partnerov\LOGO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77000" y="5943600"/>
            <a:ext cx="974725" cy="460375"/>
          </a:xfrm>
          <a:prstGeom prst="rect">
            <a:avLst/>
          </a:prstGeom>
          <a:noFill/>
        </p:spPr>
      </p:pic>
      <p:pic>
        <p:nvPicPr>
          <p:cNvPr id="1028" name="Picture 4" descr="D:\Documents\hlavne zlozkyrada\1. RMZK\2021\4. Erasmus+ K2 2021-2023  OW\loga partnerov\ASKCR Logo\Logo ASK ČR 2018\logo-ASK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981200" y="5715000"/>
            <a:ext cx="1253837" cy="718344"/>
          </a:xfrm>
          <a:prstGeom prst="rect">
            <a:avLst/>
          </a:prstGeom>
          <a:noFill/>
        </p:spPr>
      </p:pic>
      <p:pic>
        <p:nvPicPr>
          <p:cNvPr id="1029" name="Picture 5" descr="D:\Documents\hlavne zlozkyrada\1. RMZK\2021\4. Erasmus+ K2 2021-2023  OW\loga partnerov\Logo OKS - nové\OKS-Logo-Horiz-RGB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572000" y="5867400"/>
            <a:ext cx="1686529" cy="609600"/>
          </a:xfrm>
          <a:prstGeom prst="rect">
            <a:avLst/>
          </a:prstGeom>
          <a:noFill/>
        </p:spPr>
      </p:pic>
      <p:pic>
        <p:nvPicPr>
          <p:cNvPr id="1030" name="Picture 6" descr="D:\Documents\hlavne zlozkyrada\1. RMZK\2021\4. Erasmus+ K2 2021-2023  OW\loga partnerov\logo_pl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352800" y="5638800"/>
            <a:ext cx="1180599" cy="1060450"/>
          </a:xfrm>
          <a:prstGeom prst="rect">
            <a:avLst/>
          </a:prstGeom>
          <a:noFill/>
        </p:spPr>
      </p:pic>
      <p:pic>
        <p:nvPicPr>
          <p:cNvPr id="1031" name="Picture 7" descr="D:\Documents\hlavne zlozkyrada\1. RMZK\2021\4. Erasmus+ K2 2021-2023  OW\loga partnerov\zsk_logo_zsk_color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620000" y="5743575"/>
            <a:ext cx="1295400" cy="809625"/>
          </a:xfrm>
          <a:prstGeom prst="rect">
            <a:avLst/>
          </a:prstGeom>
          <a:noFill/>
        </p:spPr>
      </p:pic>
      <p:sp>
        <p:nvSpPr>
          <p:cNvPr id="13" name="BlokTextu 12"/>
          <p:cNvSpPr txBox="1"/>
          <p:nvPr/>
        </p:nvSpPr>
        <p:spPr>
          <a:xfrm>
            <a:off x="381000" y="1905000"/>
            <a:ext cx="8305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200" dirty="0" smtClean="0"/>
              <a:t> </a:t>
            </a:r>
            <a:endParaRPr lang="sk-SK" sz="1200" dirty="0"/>
          </a:p>
        </p:txBody>
      </p:sp>
      <p:sp>
        <p:nvSpPr>
          <p:cNvPr id="12" name="Obdĺžnik 11"/>
          <p:cNvSpPr/>
          <p:nvPr/>
        </p:nvSpPr>
        <p:spPr>
          <a:xfrm>
            <a:off x="609600" y="1828800"/>
            <a:ext cx="7924800" cy="28956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sk-SK" sz="1400" dirty="0" smtClean="0"/>
          </a:p>
          <a:p>
            <a:endParaRPr lang="sk-SK" sz="1400" dirty="0" smtClean="0"/>
          </a:p>
          <a:p>
            <a:endParaRPr lang="sk-SK" sz="1400" dirty="0" smtClean="0"/>
          </a:p>
          <a:p>
            <a:pPr>
              <a:lnSpc>
                <a:spcPct val="150000"/>
              </a:lnSpc>
            </a:pPr>
            <a:r>
              <a:rPr lang="sk-SK" sz="1400" b="1" dirty="0" smtClean="0"/>
              <a:t>2/ Digitalizácia </a:t>
            </a:r>
            <a:r>
              <a:rPr lang="sk-SK" sz="1400" dirty="0" smtClean="0"/>
              <a:t>( digitálne nástroje, posilnenie vzdelávania digitálnymi nástrojmi)</a:t>
            </a:r>
          </a:p>
          <a:p>
            <a:pPr>
              <a:lnSpc>
                <a:spcPct val="150000"/>
              </a:lnSpc>
            </a:pPr>
            <a:r>
              <a:rPr lang="sk-SK" sz="1400" b="1" dirty="0" smtClean="0"/>
              <a:t>3/ Zelení </a:t>
            </a:r>
            <a:r>
              <a:rPr lang="sk-SK" sz="1400" dirty="0" smtClean="0"/>
              <a:t>( doprava  spolu, spoločné auto,  vlak (nie lietadlo)- ekológia)</a:t>
            </a:r>
          </a:p>
          <a:p>
            <a:pPr>
              <a:lnSpc>
                <a:spcPct val="150000"/>
              </a:lnSpc>
            </a:pPr>
            <a:r>
              <a:rPr lang="sk-SK" sz="1400" dirty="0" smtClean="0"/>
              <a:t>4/ ako sme </a:t>
            </a:r>
            <a:r>
              <a:rPr lang="sk-SK" sz="1400" b="1" dirty="0" smtClean="0"/>
              <a:t>vyberali </a:t>
            </a:r>
            <a:r>
              <a:rPr lang="sk-SK" sz="1400" b="1" dirty="0" err="1" smtClean="0"/>
              <a:t>Psm</a:t>
            </a:r>
            <a:r>
              <a:rPr lang="sk-SK" sz="1400" b="1" dirty="0" smtClean="0"/>
              <a:t> a M</a:t>
            </a:r>
            <a:r>
              <a:rPr lang="sk-SK" sz="1400" dirty="0" smtClean="0"/>
              <a:t> ( koľko, prečo títo, aké organizácie boli zapojené)</a:t>
            </a:r>
          </a:p>
          <a:p>
            <a:pPr>
              <a:lnSpc>
                <a:spcPct val="150000"/>
              </a:lnSpc>
            </a:pPr>
            <a:r>
              <a:rPr lang="sk-SK" sz="1400" dirty="0" smtClean="0"/>
              <a:t>5/ ako sa </a:t>
            </a:r>
            <a:r>
              <a:rPr lang="sk-SK" sz="1400" b="1" dirty="0" smtClean="0"/>
              <a:t>výstupy využívajú </a:t>
            </a:r>
            <a:r>
              <a:rPr lang="sk-SK" sz="1400" dirty="0" smtClean="0"/>
              <a:t>v súčasnosti a v budúcnosti budú, kto ich bude využívať, aké organizácie, ako pomáhajú ľuďom,</a:t>
            </a:r>
          </a:p>
          <a:p>
            <a:pPr>
              <a:lnSpc>
                <a:spcPct val="150000"/>
              </a:lnSpc>
            </a:pPr>
            <a:r>
              <a:rPr lang="sk-SK" sz="1400" dirty="0" smtClean="0"/>
              <a:t>6/  Čo by sa stalo, </a:t>
            </a:r>
            <a:r>
              <a:rPr lang="sk-SK" sz="1400" b="1" dirty="0" smtClean="0"/>
              <a:t>ak by tento projekt nebol</a:t>
            </a:r>
          </a:p>
          <a:p>
            <a:pPr>
              <a:lnSpc>
                <a:spcPct val="150000"/>
              </a:lnSpc>
            </a:pPr>
            <a:r>
              <a:rPr lang="sk-SK" sz="1400" dirty="0" smtClean="0"/>
              <a:t>7/ kde sa šírili výstupy projektu a samotný projekt (</a:t>
            </a:r>
            <a:r>
              <a:rPr lang="sk-SK" sz="1400" dirty="0" err="1" smtClean="0"/>
              <a:t>dissemination</a:t>
            </a:r>
            <a:r>
              <a:rPr lang="sk-SK" sz="1400" dirty="0" smtClean="0"/>
              <a:t> </a:t>
            </a:r>
            <a:r>
              <a:rPr lang="sk-SK" sz="1400" dirty="0" err="1" smtClean="0"/>
              <a:t>of</a:t>
            </a:r>
            <a:r>
              <a:rPr lang="sk-SK" sz="1400" dirty="0" smtClean="0"/>
              <a:t> project </a:t>
            </a:r>
            <a:r>
              <a:rPr lang="sk-SK" sz="1400" dirty="0" err="1" smtClean="0"/>
              <a:t>results</a:t>
            </a:r>
            <a:r>
              <a:rPr lang="sk-SK" sz="1400" dirty="0" smtClean="0"/>
              <a:t>)</a:t>
            </a:r>
          </a:p>
          <a:p>
            <a:pPr>
              <a:lnSpc>
                <a:spcPct val="150000"/>
              </a:lnSpc>
            </a:pPr>
            <a:r>
              <a:rPr lang="sk-SK" sz="1400" dirty="0" smtClean="0"/>
              <a:t/>
            </a:r>
            <a:br>
              <a:rPr lang="sk-SK" sz="1400" dirty="0" smtClean="0"/>
            </a:br>
            <a:endParaRPr lang="sk-SK" sz="1400" dirty="0" smtClean="0"/>
          </a:p>
          <a:p>
            <a:pPr fontAlgn="t">
              <a:lnSpc>
                <a:spcPct val="150000"/>
              </a:lnSpc>
            </a:pPr>
            <a:r>
              <a:rPr lang="sk-SK" sz="1400" dirty="0" smtClean="0"/>
              <a:t> </a:t>
            </a:r>
          </a:p>
          <a:p>
            <a:r>
              <a:rPr lang="sk-SK" sz="1400" dirty="0" smtClean="0"/>
              <a:t/>
            </a:r>
            <a:br>
              <a:rPr lang="sk-SK" sz="1400" dirty="0" smtClean="0"/>
            </a:br>
            <a:endParaRPr lang="sk-SK" sz="1400" dirty="0"/>
          </a:p>
        </p:txBody>
      </p:sp>
      <p:sp>
        <p:nvSpPr>
          <p:cNvPr id="24" name="Obdĺžnik 23"/>
          <p:cNvSpPr/>
          <p:nvPr/>
        </p:nvSpPr>
        <p:spPr>
          <a:xfrm>
            <a:off x="381000" y="1066800"/>
            <a:ext cx="8229600" cy="4572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k-SK" sz="1600" b="1" dirty="0" smtClean="0"/>
          </a:p>
          <a:p>
            <a:pPr algn="ctr"/>
            <a:r>
              <a:rPr lang="sk-SK" sz="1600" b="1" dirty="0" smtClean="0"/>
              <a:t>Sledované  oblasti do priebežnej a záverečnej správy</a:t>
            </a:r>
          </a:p>
          <a:p>
            <a:pPr algn="ctr"/>
            <a:endParaRPr lang="sk-SK" sz="16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>
            <a:normAutofit/>
          </a:bodyPr>
          <a:lstStyle/>
          <a:p>
            <a:pPr algn="l"/>
            <a:r>
              <a:rPr lang="sk-SK" sz="1800" b="1" dirty="0" smtClean="0">
                <a:solidFill>
                  <a:srgbClr val="0070C0"/>
                </a:solidFill>
              </a:rPr>
              <a:t>OW- Jedna cesta= kultúry+ mládeže+ kreativity </a:t>
            </a:r>
            <a:r>
              <a:rPr lang="sk-SK" sz="1800" b="1" dirty="0" smtClean="0"/>
              <a:t/>
            </a:r>
            <a:br>
              <a:rPr lang="sk-SK" sz="1800" b="1" dirty="0" smtClean="0"/>
            </a:br>
            <a:r>
              <a:rPr lang="sk-SK" sz="1800" b="1" dirty="0" smtClean="0"/>
              <a:t>                    </a:t>
            </a:r>
            <a:r>
              <a:rPr lang="sk-SK" sz="1200" b="1" i="1" dirty="0" smtClean="0">
                <a:solidFill>
                  <a:schemeClr val="accent1">
                    <a:lumMod val="75000"/>
                  </a:schemeClr>
                </a:solidFill>
              </a:rPr>
              <a:t>2020-1-SK02-KA227-YOU-002737</a:t>
            </a:r>
            <a:r>
              <a:rPr lang="sk-SK" sz="1800" b="1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sk-SK" sz="1800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3" name="Obrázok 2" descr="erasmuslogo.jpg (600×171)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77000" y="381000"/>
            <a:ext cx="1812950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D:\Documents\hlavne zlozkyrada\1. RMZK\logo RMZK\Kópia – logo_RMZK- obdlznik 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791200"/>
            <a:ext cx="1905000" cy="692258"/>
          </a:xfrm>
          <a:prstGeom prst="rect">
            <a:avLst/>
          </a:prstGeom>
          <a:noFill/>
        </p:spPr>
      </p:pic>
      <p:pic>
        <p:nvPicPr>
          <p:cNvPr id="1027" name="Picture 3" descr="D:\Documents\hlavne zlozkyrada\1. RMZK\2021\4. Erasmus+ K2 2021-2023  OW\loga partnerov\LOGO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77000" y="5943600"/>
            <a:ext cx="974725" cy="460375"/>
          </a:xfrm>
          <a:prstGeom prst="rect">
            <a:avLst/>
          </a:prstGeom>
          <a:noFill/>
        </p:spPr>
      </p:pic>
      <p:pic>
        <p:nvPicPr>
          <p:cNvPr id="1028" name="Picture 4" descr="D:\Documents\hlavne zlozkyrada\1. RMZK\2021\4. Erasmus+ K2 2021-2023  OW\loga partnerov\ASKCR Logo\Logo ASK ČR 2018\logo-ASK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057399" y="5758656"/>
            <a:ext cx="1253837" cy="718344"/>
          </a:xfrm>
          <a:prstGeom prst="rect">
            <a:avLst/>
          </a:prstGeom>
          <a:noFill/>
        </p:spPr>
      </p:pic>
      <p:pic>
        <p:nvPicPr>
          <p:cNvPr id="1029" name="Picture 5" descr="D:\Documents\hlavne zlozkyrada\1. RMZK\2021\4. Erasmus+ K2 2021-2023  OW\loga partnerov\Logo OKS - nové\OKS-Logo-Horiz-RGB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572000" y="5867400"/>
            <a:ext cx="1686529" cy="609600"/>
          </a:xfrm>
          <a:prstGeom prst="rect">
            <a:avLst/>
          </a:prstGeom>
          <a:noFill/>
        </p:spPr>
      </p:pic>
      <p:pic>
        <p:nvPicPr>
          <p:cNvPr id="1030" name="Picture 6" descr="D:\Documents\hlavne zlozkyrada\1. RMZK\2021\4. Erasmus+ K2 2021-2023  OW\loga partnerov\logo_pl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352800" y="5638800"/>
            <a:ext cx="1180599" cy="1060450"/>
          </a:xfrm>
          <a:prstGeom prst="rect">
            <a:avLst/>
          </a:prstGeom>
          <a:noFill/>
        </p:spPr>
      </p:pic>
      <p:pic>
        <p:nvPicPr>
          <p:cNvPr id="1031" name="Picture 7" descr="D:\Documents\hlavne zlozkyrada\1. RMZK\2021\4. Erasmus+ K2 2021-2023  OW\loga partnerov\zsk_logo_zsk_color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620000" y="5743575"/>
            <a:ext cx="1295400" cy="809625"/>
          </a:xfrm>
          <a:prstGeom prst="rect">
            <a:avLst/>
          </a:prstGeom>
          <a:noFill/>
        </p:spPr>
      </p:pic>
      <p:sp>
        <p:nvSpPr>
          <p:cNvPr id="12" name="BlokTextu 11"/>
          <p:cNvSpPr txBox="1"/>
          <p:nvPr/>
        </p:nvSpPr>
        <p:spPr>
          <a:xfrm>
            <a:off x="381000" y="1295400"/>
            <a:ext cx="87630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dirty="0" smtClean="0"/>
              <a:t>Návrh programu:</a:t>
            </a:r>
          </a:p>
          <a:p>
            <a:r>
              <a:rPr lang="sk-SK" sz="2400" dirty="0" smtClean="0"/>
              <a:t> 1. Úvod</a:t>
            </a:r>
          </a:p>
          <a:p>
            <a:r>
              <a:rPr lang="sk-SK" sz="2400" dirty="0" smtClean="0"/>
              <a:t> 2. Zoznámenie sa a predstavenie organizácie a jej misie/poslania</a:t>
            </a:r>
          </a:p>
          <a:p>
            <a:r>
              <a:rPr lang="sk-SK" sz="2400" dirty="0" smtClean="0"/>
              <a:t>3.  Predstavenie projektu PPT</a:t>
            </a:r>
          </a:p>
          <a:p>
            <a:r>
              <a:rPr lang="sk-SK" sz="2400" dirty="0" smtClean="0"/>
              <a:t>4 . Uchopenie časti kreatívneho a kultúrneho priemyslu- diskusia</a:t>
            </a:r>
          </a:p>
          <a:p>
            <a:r>
              <a:rPr lang="sk-SK" sz="2400" dirty="0" smtClean="0"/>
              <a:t>5.  </a:t>
            </a:r>
            <a:r>
              <a:rPr lang="sk-SK" sz="2400" dirty="0" err="1" smtClean="0"/>
              <a:t>Infopack</a:t>
            </a:r>
            <a:r>
              <a:rPr lang="sk-SK" sz="2400" dirty="0" smtClean="0"/>
              <a:t>+ zásady používania rozpočtu</a:t>
            </a:r>
          </a:p>
          <a:p>
            <a:r>
              <a:rPr lang="sk-SK" sz="2400" dirty="0" smtClean="0"/>
              <a:t>6. Spoločná </a:t>
            </a:r>
            <a:r>
              <a:rPr lang="sk-SK" sz="2400" dirty="0" err="1" smtClean="0"/>
              <a:t>google</a:t>
            </a:r>
            <a:r>
              <a:rPr lang="sk-SK" sz="2400" dirty="0" smtClean="0"/>
              <a:t> platforma</a:t>
            </a:r>
          </a:p>
          <a:p>
            <a:r>
              <a:rPr lang="sk-SK" sz="2400" dirty="0" smtClean="0"/>
              <a:t>7. Partnerské  dohody a o spolupráci+ splátkový harmonogram</a:t>
            </a:r>
          </a:p>
          <a:p>
            <a:r>
              <a:rPr lang="sk-SK" sz="2400" dirty="0" smtClean="0"/>
              <a:t>8. Dohoda o pravidelných </a:t>
            </a:r>
            <a:r>
              <a:rPr lang="sk-SK" sz="2400" dirty="0" err="1" smtClean="0"/>
              <a:t>online</a:t>
            </a:r>
            <a:r>
              <a:rPr lang="sk-SK" sz="2400" dirty="0" smtClean="0"/>
              <a:t> stretnutiach</a:t>
            </a:r>
          </a:p>
          <a:p>
            <a:r>
              <a:rPr lang="sk-SK" sz="2400" dirty="0" smtClean="0"/>
              <a:t>9.  Časový harmonogram so 2 TPM</a:t>
            </a:r>
          </a:p>
          <a:p>
            <a:r>
              <a:rPr lang="sk-SK" sz="2400" dirty="0" smtClean="0"/>
              <a:t>10. Rôzne</a:t>
            </a:r>
          </a:p>
          <a:p>
            <a:endParaRPr lang="sk-SK" sz="16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>
            <a:normAutofit/>
          </a:bodyPr>
          <a:lstStyle/>
          <a:p>
            <a:pPr algn="l"/>
            <a:r>
              <a:rPr lang="sk-SK" sz="1800" b="1" dirty="0" smtClean="0">
                <a:solidFill>
                  <a:srgbClr val="0070C0"/>
                </a:solidFill>
              </a:rPr>
              <a:t>OW- Jedna cesta= kultúry+ mládeže+ kreativity </a:t>
            </a:r>
            <a:r>
              <a:rPr lang="sk-SK" sz="1800" b="1" dirty="0" smtClean="0"/>
              <a:t/>
            </a:r>
            <a:br>
              <a:rPr lang="sk-SK" sz="1800" b="1" dirty="0" smtClean="0"/>
            </a:br>
            <a:r>
              <a:rPr lang="sk-SK" sz="1800" b="1" dirty="0" smtClean="0"/>
              <a:t>                    </a:t>
            </a:r>
            <a:r>
              <a:rPr lang="sk-SK" sz="1200" b="1" i="1" dirty="0" smtClean="0">
                <a:solidFill>
                  <a:schemeClr val="accent1">
                    <a:lumMod val="75000"/>
                  </a:schemeClr>
                </a:solidFill>
              </a:rPr>
              <a:t>2020-1-SK02-KA227-YOU-002737</a:t>
            </a:r>
            <a:r>
              <a:rPr lang="sk-SK" sz="1800" b="1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sk-SK" sz="1800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3" name="Obrázok 2" descr="erasmuslogo.jpg (600×171)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77000" y="381000"/>
            <a:ext cx="1812950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D:\Documents\hlavne zlozkyrada\1. RMZK\logo RMZK\Kópia – logo_RMZK- obdlznik 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791200"/>
            <a:ext cx="1905000" cy="692258"/>
          </a:xfrm>
          <a:prstGeom prst="rect">
            <a:avLst/>
          </a:prstGeom>
          <a:noFill/>
        </p:spPr>
      </p:pic>
      <p:pic>
        <p:nvPicPr>
          <p:cNvPr id="1027" name="Picture 3" descr="D:\Documents\hlavne zlozkyrada\1. RMZK\2021\4. Erasmus+ K2 2021-2023  OW\loga partnerov\LOGO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77000" y="5943600"/>
            <a:ext cx="974725" cy="460375"/>
          </a:xfrm>
          <a:prstGeom prst="rect">
            <a:avLst/>
          </a:prstGeom>
          <a:noFill/>
        </p:spPr>
      </p:pic>
      <p:pic>
        <p:nvPicPr>
          <p:cNvPr id="1028" name="Picture 4" descr="D:\Documents\hlavne zlozkyrada\1. RMZK\2021\4. Erasmus+ K2 2021-2023  OW\loga partnerov\ASKCR Logo\Logo ASK ČR 2018\logo-ASK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057399" y="5758656"/>
            <a:ext cx="1253837" cy="718344"/>
          </a:xfrm>
          <a:prstGeom prst="rect">
            <a:avLst/>
          </a:prstGeom>
          <a:noFill/>
        </p:spPr>
      </p:pic>
      <p:pic>
        <p:nvPicPr>
          <p:cNvPr id="1029" name="Picture 5" descr="D:\Documents\hlavne zlozkyrada\1. RMZK\2021\4. Erasmus+ K2 2021-2023  OW\loga partnerov\Logo OKS - nové\OKS-Logo-Horiz-RGB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572000" y="5867400"/>
            <a:ext cx="1686529" cy="609600"/>
          </a:xfrm>
          <a:prstGeom prst="rect">
            <a:avLst/>
          </a:prstGeom>
          <a:noFill/>
        </p:spPr>
      </p:pic>
      <p:pic>
        <p:nvPicPr>
          <p:cNvPr id="1030" name="Picture 6" descr="D:\Documents\hlavne zlozkyrada\1. RMZK\2021\4. Erasmus+ K2 2021-2023  OW\loga partnerov\logo_pl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352800" y="5638800"/>
            <a:ext cx="1180599" cy="1060450"/>
          </a:xfrm>
          <a:prstGeom prst="rect">
            <a:avLst/>
          </a:prstGeom>
          <a:noFill/>
        </p:spPr>
      </p:pic>
      <p:pic>
        <p:nvPicPr>
          <p:cNvPr id="1031" name="Picture 7" descr="D:\Documents\hlavne zlozkyrada\1. RMZK\2021\4. Erasmus+ K2 2021-2023  OW\loga partnerov\zsk_logo_zsk_color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620000" y="5743575"/>
            <a:ext cx="1295400" cy="809625"/>
          </a:xfrm>
          <a:prstGeom prst="rect">
            <a:avLst/>
          </a:prstGeom>
          <a:noFill/>
        </p:spPr>
      </p:pic>
      <p:sp>
        <p:nvSpPr>
          <p:cNvPr id="10" name="BlokTextu 9"/>
          <p:cNvSpPr txBox="1"/>
          <p:nvPr/>
        </p:nvSpPr>
        <p:spPr>
          <a:xfrm>
            <a:off x="457200" y="1219200"/>
            <a:ext cx="6324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3200" dirty="0" smtClean="0">
                <a:solidFill>
                  <a:schemeClr val="tx2">
                    <a:lumMod val="75000"/>
                  </a:schemeClr>
                </a:solidFill>
              </a:rPr>
              <a:t>PARTNERI PROJEKTU:</a:t>
            </a:r>
            <a:endParaRPr lang="sk-SK" sz="3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2" name="BlokTextu 11"/>
          <p:cNvSpPr txBox="1"/>
          <p:nvPr/>
        </p:nvSpPr>
        <p:spPr>
          <a:xfrm>
            <a:off x="2286000" y="2286000"/>
            <a:ext cx="6477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err="1" smtClean="0"/>
              <a:t>Asociace</a:t>
            </a:r>
            <a:r>
              <a:rPr lang="sk-SK" dirty="0" smtClean="0"/>
              <a:t> </a:t>
            </a:r>
            <a:r>
              <a:rPr lang="sk-SK" dirty="0" err="1" smtClean="0"/>
              <a:t>středoškolsk</a:t>
            </a:r>
            <a:r>
              <a:rPr lang="sk-SK" sz="2000" dirty="0" err="1" smtClean="0"/>
              <a:t>ý</a:t>
            </a:r>
            <a:r>
              <a:rPr lang="sk-SK" dirty="0" err="1" smtClean="0"/>
              <a:t>ch</a:t>
            </a:r>
            <a:r>
              <a:rPr lang="sk-SK" dirty="0" smtClean="0"/>
              <a:t> </a:t>
            </a:r>
            <a:r>
              <a:rPr lang="sk-SK" dirty="0" err="1" smtClean="0"/>
              <a:t>klubů</a:t>
            </a:r>
            <a:r>
              <a:rPr lang="sk-SK" dirty="0" smtClean="0"/>
              <a:t> České republiky</a:t>
            </a:r>
            <a:endParaRPr lang="sk-SK" dirty="0"/>
          </a:p>
        </p:txBody>
      </p:sp>
      <p:sp>
        <p:nvSpPr>
          <p:cNvPr id="13" name="BlokTextu 12"/>
          <p:cNvSpPr txBox="1"/>
          <p:nvPr/>
        </p:nvSpPr>
        <p:spPr>
          <a:xfrm>
            <a:off x="2286000" y="1828800"/>
            <a:ext cx="6477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Rada mládeže </a:t>
            </a:r>
            <a:r>
              <a:rPr lang="sk-SK" sz="2000" dirty="0" smtClean="0"/>
              <a:t>Žilinského</a:t>
            </a:r>
            <a:r>
              <a:rPr lang="sk-SK" dirty="0" smtClean="0"/>
              <a:t> kraja</a:t>
            </a:r>
            <a:endParaRPr lang="sk-SK" dirty="0"/>
          </a:p>
        </p:txBody>
      </p:sp>
      <p:sp>
        <p:nvSpPr>
          <p:cNvPr id="14" name="BlokTextu 13"/>
          <p:cNvSpPr txBox="1"/>
          <p:nvPr/>
        </p:nvSpPr>
        <p:spPr>
          <a:xfrm>
            <a:off x="2286000" y="2743200"/>
            <a:ext cx="64770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000" dirty="0" err="1" smtClean="0"/>
              <a:t>Fundacja</a:t>
            </a:r>
            <a:r>
              <a:rPr lang="sk-SK" dirty="0" smtClean="0"/>
              <a:t> </a:t>
            </a:r>
            <a:r>
              <a:rPr lang="sk-SK" dirty="0" err="1" smtClean="0"/>
              <a:t>Laja</a:t>
            </a:r>
            <a:endParaRPr lang="sk-SK" dirty="0" smtClean="0">
              <a:hlinkClick r:id="rId9"/>
            </a:endParaRPr>
          </a:p>
          <a:p>
            <a:endParaRPr lang="sk-SK" dirty="0"/>
          </a:p>
        </p:txBody>
      </p:sp>
      <p:sp>
        <p:nvSpPr>
          <p:cNvPr id="15" name="BlokTextu 14"/>
          <p:cNvSpPr txBox="1"/>
          <p:nvPr/>
        </p:nvSpPr>
        <p:spPr>
          <a:xfrm>
            <a:off x="2286000" y="3276600"/>
            <a:ext cx="647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Oravské kultúrne stredisko </a:t>
            </a:r>
            <a:endParaRPr lang="sk-SK" dirty="0"/>
          </a:p>
        </p:txBody>
      </p:sp>
      <p:sp>
        <p:nvSpPr>
          <p:cNvPr id="16" name="BlokTextu 15"/>
          <p:cNvSpPr txBox="1"/>
          <p:nvPr/>
        </p:nvSpPr>
        <p:spPr>
          <a:xfrm>
            <a:off x="2286000" y="3810000"/>
            <a:ext cx="647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err="1" smtClean="0"/>
              <a:t>PaĽKO</a:t>
            </a:r>
            <a:r>
              <a:rPr lang="sk-SK" dirty="0" smtClean="0"/>
              <a:t> - Združenie priateľov ľudovej kultúry Oravy</a:t>
            </a:r>
            <a:endParaRPr lang="sk-SK" dirty="0"/>
          </a:p>
        </p:txBody>
      </p:sp>
      <p:sp>
        <p:nvSpPr>
          <p:cNvPr id="17" name="BlokTextu 16"/>
          <p:cNvSpPr txBox="1"/>
          <p:nvPr/>
        </p:nvSpPr>
        <p:spPr>
          <a:xfrm>
            <a:off x="2286000" y="4419600"/>
            <a:ext cx="647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Žilinsky samosprávny kraj</a:t>
            </a:r>
            <a:endParaRPr lang="sk-SK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>
            <a:normAutofit/>
          </a:bodyPr>
          <a:lstStyle/>
          <a:p>
            <a:pPr algn="l"/>
            <a:r>
              <a:rPr lang="sk-SK" sz="1800" b="1" dirty="0" smtClean="0">
                <a:solidFill>
                  <a:srgbClr val="0070C0"/>
                </a:solidFill>
              </a:rPr>
              <a:t>OW- Jedna cesta= kultúry+ mládeže+ kreativity </a:t>
            </a:r>
            <a:r>
              <a:rPr lang="sk-SK" sz="1800" b="1" dirty="0" smtClean="0"/>
              <a:t/>
            </a:r>
            <a:br>
              <a:rPr lang="sk-SK" sz="1800" b="1" dirty="0" smtClean="0"/>
            </a:br>
            <a:r>
              <a:rPr lang="sk-SK" sz="1800" b="1" dirty="0" smtClean="0"/>
              <a:t>                    </a:t>
            </a:r>
            <a:r>
              <a:rPr lang="sk-SK" sz="1200" b="1" i="1" dirty="0" smtClean="0">
                <a:solidFill>
                  <a:schemeClr val="accent1">
                    <a:lumMod val="75000"/>
                  </a:schemeClr>
                </a:solidFill>
              </a:rPr>
              <a:t>2020-1-SK02-KA227-YOU-002737</a:t>
            </a:r>
            <a:r>
              <a:rPr lang="sk-SK" sz="1800" b="1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sk-SK" sz="1800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3" name="Obrázok 2" descr="erasmuslogo.jpg (600×171)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77000" y="381000"/>
            <a:ext cx="1812950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D:\Documents\hlavne zlozkyrada\1. RMZK\logo RMZK\Kópia – logo_RMZK- obdlznik 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791200"/>
            <a:ext cx="1905000" cy="692258"/>
          </a:xfrm>
          <a:prstGeom prst="rect">
            <a:avLst/>
          </a:prstGeom>
          <a:noFill/>
        </p:spPr>
      </p:pic>
      <p:pic>
        <p:nvPicPr>
          <p:cNvPr id="1027" name="Picture 3" descr="D:\Documents\hlavne zlozkyrada\1. RMZK\2021\4. Erasmus+ K2 2021-2023  OW\loga partnerov\LOGO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77000" y="5943600"/>
            <a:ext cx="974725" cy="460375"/>
          </a:xfrm>
          <a:prstGeom prst="rect">
            <a:avLst/>
          </a:prstGeom>
          <a:noFill/>
        </p:spPr>
      </p:pic>
      <p:pic>
        <p:nvPicPr>
          <p:cNvPr id="1028" name="Picture 4" descr="D:\Documents\hlavne zlozkyrada\1. RMZK\2021\4. Erasmus+ K2 2021-2023  OW\loga partnerov\ASKCR Logo\Logo ASK ČR 2018\logo-ASK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057399" y="5758656"/>
            <a:ext cx="1253837" cy="718344"/>
          </a:xfrm>
          <a:prstGeom prst="rect">
            <a:avLst/>
          </a:prstGeom>
          <a:noFill/>
        </p:spPr>
      </p:pic>
      <p:pic>
        <p:nvPicPr>
          <p:cNvPr id="1029" name="Picture 5" descr="D:\Documents\hlavne zlozkyrada\1. RMZK\2021\4. Erasmus+ K2 2021-2023  OW\loga partnerov\Logo OKS - nové\OKS-Logo-Horiz-RGB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572000" y="5867400"/>
            <a:ext cx="1686529" cy="609600"/>
          </a:xfrm>
          <a:prstGeom prst="rect">
            <a:avLst/>
          </a:prstGeom>
          <a:noFill/>
        </p:spPr>
      </p:pic>
      <p:pic>
        <p:nvPicPr>
          <p:cNvPr id="1030" name="Picture 6" descr="D:\Documents\hlavne zlozkyrada\1. RMZK\2021\4. Erasmus+ K2 2021-2023  OW\loga partnerov\logo_pl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352800" y="5638800"/>
            <a:ext cx="1180599" cy="1060450"/>
          </a:xfrm>
          <a:prstGeom prst="rect">
            <a:avLst/>
          </a:prstGeom>
          <a:noFill/>
        </p:spPr>
      </p:pic>
      <p:pic>
        <p:nvPicPr>
          <p:cNvPr id="1031" name="Picture 7" descr="D:\Documents\hlavne zlozkyrada\1. RMZK\2021\4. Erasmus+ K2 2021-2023  OW\loga partnerov\zsk_logo_zsk_color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620000" y="5743575"/>
            <a:ext cx="1295400" cy="809625"/>
          </a:xfrm>
          <a:prstGeom prst="rect">
            <a:avLst/>
          </a:prstGeom>
          <a:noFill/>
        </p:spPr>
      </p:pic>
      <p:sp>
        <p:nvSpPr>
          <p:cNvPr id="10" name="BlokTextu 9"/>
          <p:cNvSpPr txBox="1"/>
          <p:nvPr/>
        </p:nvSpPr>
        <p:spPr>
          <a:xfrm>
            <a:off x="457200" y="1219200"/>
            <a:ext cx="6324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3200" dirty="0" smtClean="0">
                <a:solidFill>
                  <a:schemeClr val="tx2">
                    <a:lumMod val="75000"/>
                  </a:schemeClr>
                </a:solidFill>
              </a:rPr>
              <a:t>CIEĽOVÉ SKUPINY PROJEKTU:</a:t>
            </a:r>
            <a:endParaRPr lang="sk-SK" sz="3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3" name="BlokTextu 12"/>
          <p:cNvSpPr txBox="1"/>
          <p:nvPr/>
        </p:nvSpPr>
        <p:spPr>
          <a:xfrm>
            <a:off x="685800" y="1905000"/>
            <a:ext cx="74676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3200" dirty="0" smtClean="0"/>
              <a:t>Primárnou cieľovou skupinou sú </a:t>
            </a:r>
            <a:r>
              <a:rPr lang="sk-SK" sz="3200" b="1" dirty="0" smtClean="0"/>
              <a:t>pracovníci s mládežou.</a:t>
            </a:r>
          </a:p>
          <a:p>
            <a:endParaRPr lang="sk-SK" sz="3200" dirty="0" smtClean="0"/>
          </a:p>
          <a:p>
            <a:r>
              <a:rPr lang="sk-SK" sz="3200" dirty="0" smtClean="0"/>
              <a:t>Sekundárnou cieľovou skupinou sú </a:t>
            </a:r>
            <a:r>
              <a:rPr lang="sk-SK" sz="3200" b="1" dirty="0" smtClean="0"/>
              <a:t>mladí ľudia a umelci z kreatívneho a kultúrneho priemyslu</a:t>
            </a:r>
            <a:r>
              <a:rPr lang="sk-SK" sz="3200" dirty="0" smtClean="0"/>
              <a:t>. </a:t>
            </a:r>
            <a:endParaRPr lang="sk-SK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>
            <a:normAutofit/>
          </a:bodyPr>
          <a:lstStyle/>
          <a:p>
            <a:pPr algn="l"/>
            <a:r>
              <a:rPr lang="sk-SK" sz="1800" b="1" dirty="0" smtClean="0">
                <a:solidFill>
                  <a:srgbClr val="0070C0"/>
                </a:solidFill>
              </a:rPr>
              <a:t>OW- Jedna cesta= kultúry+ mládeže+ kreativity </a:t>
            </a:r>
            <a:r>
              <a:rPr lang="sk-SK" sz="1800" b="1" dirty="0" smtClean="0"/>
              <a:t/>
            </a:r>
            <a:br>
              <a:rPr lang="sk-SK" sz="1800" b="1" dirty="0" smtClean="0"/>
            </a:br>
            <a:r>
              <a:rPr lang="sk-SK" sz="1800" b="1" dirty="0" smtClean="0"/>
              <a:t>                    </a:t>
            </a:r>
            <a:r>
              <a:rPr lang="sk-SK" sz="1200" b="1" i="1" dirty="0" smtClean="0">
                <a:solidFill>
                  <a:schemeClr val="accent1">
                    <a:lumMod val="75000"/>
                  </a:schemeClr>
                </a:solidFill>
              </a:rPr>
              <a:t>2020-1-SK02-KA227-YOU-002737</a:t>
            </a:r>
            <a:r>
              <a:rPr lang="sk-SK" sz="1800" b="1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sk-SK" sz="1800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3" name="Obrázok 2" descr="erasmuslogo.jpg (600×171)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77000" y="381000"/>
            <a:ext cx="1812950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D:\Documents\hlavne zlozkyrada\1. RMZK\logo RMZK\Kópia – logo_RMZK- obdlznik 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791200"/>
            <a:ext cx="1905000" cy="692258"/>
          </a:xfrm>
          <a:prstGeom prst="rect">
            <a:avLst/>
          </a:prstGeom>
          <a:noFill/>
        </p:spPr>
      </p:pic>
      <p:pic>
        <p:nvPicPr>
          <p:cNvPr id="1027" name="Picture 3" descr="D:\Documents\hlavne zlozkyrada\1. RMZK\2021\4. Erasmus+ K2 2021-2023  OW\loga partnerov\LOGO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77000" y="5943600"/>
            <a:ext cx="974725" cy="460375"/>
          </a:xfrm>
          <a:prstGeom prst="rect">
            <a:avLst/>
          </a:prstGeom>
          <a:noFill/>
        </p:spPr>
      </p:pic>
      <p:pic>
        <p:nvPicPr>
          <p:cNvPr id="1028" name="Picture 4" descr="D:\Documents\hlavne zlozkyrada\1. RMZK\2021\4. Erasmus+ K2 2021-2023  OW\loga partnerov\ASKCR Logo\Logo ASK ČR 2018\logo-ASK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057399" y="5758656"/>
            <a:ext cx="1253837" cy="718344"/>
          </a:xfrm>
          <a:prstGeom prst="rect">
            <a:avLst/>
          </a:prstGeom>
          <a:noFill/>
        </p:spPr>
      </p:pic>
      <p:pic>
        <p:nvPicPr>
          <p:cNvPr id="1029" name="Picture 5" descr="D:\Documents\hlavne zlozkyrada\1. RMZK\2021\4. Erasmus+ K2 2021-2023  OW\loga partnerov\Logo OKS - nové\OKS-Logo-Horiz-RGB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572000" y="5867400"/>
            <a:ext cx="1686529" cy="609600"/>
          </a:xfrm>
          <a:prstGeom prst="rect">
            <a:avLst/>
          </a:prstGeom>
          <a:noFill/>
        </p:spPr>
      </p:pic>
      <p:pic>
        <p:nvPicPr>
          <p:cNvPr id="1030" name="Picture 6" descr="D:\Documents\hlavne zlozkyrada\1. RMZK\2021\4. Erasmus+ K2 2021-2023  OW\loga partnerov\logo_pl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352800" y="5638800"/>
            <a:ext cx="1180599" cy="1060450"/>
          </a:xfrm>
          <a:prstGeom prst="rect">
            <a:avLst/>
          </a:prstGeom>
          <a:noFill/>
        </p:spPr>
      </p:pic>
      <p:pic>
        <p:nvPicPr>
          <p:cNvPr id="1031" name="Picture 7" descr="D:\Documents\hlavne zlozkyrada\1. RMZK\2021\4. Erasmus+ K2 2021-2023  OW\loga partnerov\zsk_logo_zsk_color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620000" y="5743575"/>
            <a:ext cx="1295400" cy="809625"/>
          </a:xfrm>
          <a:prstGeom prst="rect">
            <a:avLst/>
          </a:prstGeom>
          <a:noFill/>
        </p:spPr>
      </p:pic>
      <p:sp>
        <p:nvSpPr>
          <p:cNvPr id="10" name="BlokTextu 9"/>
          <p:cNvSpPr txBox="1"/>
          <p:nvPr/>
        </p:nvSpPr>
        <p:spPr>
          <a:xfrm>
            <a:off x="457200" y="1219200"/>
            <a:ext cx="6324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3200" dirty="0" smtClean="0">
                <a:solidFill>
                  <a:schemeClr val="tx2">
                    <a:lumMod val="75000"/>
                  </a:schemeClr>
                </a:solidFill>
              </a:rPr>
              <a:t>CIELE PROJEKTU:</a:t>
            </a:r>
            <a:endParaRPr lang="sk-SK" sz="3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3" name="BlokTextu 12"/>
          <p:cNvSpPr txBox="1"/>
          <p:nvPr/>
        </p:nvSpPr>
        <p:spPr>
          <a:xfrm>
            <a:off x="685800" y="1905000"/>
            <a:ext cx="80010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sk-SK" sz="1600" dirty="0" smtClean="0"/>
              <a:t>1/  Zvýšiť </a:t>
            </a:r>
            <a:r>
              <a:rPr lang="sk-SK" sz="1600" b="1" dirty="0" smtClean="0"/>
              <a:t>metodickú podporu pracovníkov s mládežou </a:t>
            </a:r>
            <a:r>
              <a:rPr lang="sk-SK" sz="1600" dirty="0" smtClean="0"/>
              <a:t>pre prácu s mladými ľuďmi v oblasti kultúry a kreativity. </a:t>
            </a:r>
          </a:p>
          <a:p>
            <a:r>
              <a:rPr lang="sk-SK" sz="1600" b="1" dirty="0" smtClean="0"/>
              <a:t>Indikátor: </a:t>
            </a:r>
            <a:r>
              <a:rPr lang="sk-SK" sz="1600" dirty="0" smtClean="0"/>
              <a:t>Vytvorená, overená a publikovaná metodika v 3 krajinách. </a:t>
            </a:r>
          </a:p>
          <a:p>
            <a:r>
              <a:rPr lang="sk-SK" sz="1600" dirty="0" smtClean="0"/>
              <a:t>21 pracovníkov s mládežou absolvuje pilotné vzdelávanie.</a:t>
            </a:r>
          </a:p>
          <a:p>
            <a:r>
              <a:rPr lang="sk-SK" sz="1600" dirty="0" smtClean="0"/>
              <a:t> </a:t>
            </a:r>
          </a:p>
          <a:p>
            <a:pPr lvl="0"/>
            <a:r>
              <a:rPr lang="sk-SK" sz="1600" dirty="0" smtClean="0"/>
              <a:t>2/ Zvýšiť </a:t>
            </a:r>
            <a:r>
              <a:rPr lang="sk-SK" sz="1600" b="1" dirty="0" smtClean="0"/>
              <a:t>metodickú podporu mladých ľudí </a:t>
            </a:r>
            <a:r>
              <a:rPr lang="sk-SK" sz="1600" dirty="0" smtClean="0"/>
              <a:t>v oblasti podnikania v kultúrnom a kreatívnom priemysle. </a:t>
            </a:r>
          </a:p>
          <a:p>
            <a:r>
              <a:rPr lang="sk-SK" sz="1600" b="1" dirty="0" smtClean="0"/>
              <a:t>Indikátor: </a:t>
            </a:r>
            <a:r>
              <a:rPr lang="sk-SK" sz="1600" dirty="0" smtClean="0"/>
              <a:t>Vytvorená a publikovaná publikácia na podporu podnikania v sektore.</a:t>
            </a:r>
          </a:p>
          <a:p>
            <a:r>
              <a:rPr lang="sk-SK" sz="1600" dirty="0" smtClean="0"/>
              <a:t> </a:t>
            </a:r>
          </a:p>
          <a:p>
            <a:pPr lvl="0"/>
            <a:r>
              <a:rPr lang="sk-SK" sz="1600" dirty="0" smtClean="0"/>
              <a:t>3/ Zvýšiť </a:t>
            </a:r>
            <a:r>
              <a:rPr lang="sk-SK" sz="1600" b="1" dirty="0" smtClean="0"/>
              <a:t>prepojenie a výmenu príkladov dobrej praxe </a:t>
            </a:r>
            <a:r>
              <a:rPr lang="sk-SK" sz="1600" dirty="0" smtClean="0"/>
              <a:t>medzi mladými ľuďmi a mladými podnikateľmi v oblasti kultúry a kreativity. </a:t>
            </a:r>
          </a:p>
          <a:p>
            <a:r>
              <a:rPr lang="sk-SK" sz="1600" b="1" dirty="0" smtClean="0"/>
              <a:t>Indikátor:</a:t>
            </a:r>
            <a:r>
              <a:rPr lang="sk-SK" sz="1600" dirty="0" smtClean="0"/>
              <a:t> Vytvorená a spustená webová platforma v  3 krajinách. </a:t>
            </a:r>
          </a:p>
          <a:p>
            <a:r>
              <a:rPr lang="sk-SK" sz="1600" dirty="0" smtClean="0"/>
              <a:t>300 užívateľov platformy v priebehu 3 mesiacov od spustenia. </a:t>
            </a:r>
          </a:p>
          <a:p>
            <a:r>
              <a:rPr lang="sk-SK" sz="1600" dirty="0" smtClean="0"/>
              <a:t>15 vzdelávacích video- prezentácií príkladov dobrej praxe z 3 krajín.</a:t>
            </a:r>
            <a:endParaRPr lang="sk-SK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>
            <a:normAutofit/>
          </a:bodyPr>
          <a:lstStyle/>
          <a:p>
            <a:pPr algn="l"/>
            <a:r>
              <a:rPr lang="sk-SK" sz="1800" b="1" dirty="0" smtClean="0">
                <a:solidFill>
                  <a:srgbClr val="0070C0"/>
                </a:solidFill>
              </a:rPr>
              <a:t>OW- Jedna cesta= kultúry+ mládeže+ kreativity </a:t>
            </a:r>
            <a:r>
              <a:rPr lang="sk-SK" sz="1800" b="1" dirty="0" smtClean="0"/>
              <a:t/>
            </a:r>
            <a:br>
              <a:rPr lang="sk-SK" sz="1800" b="1" dirty="0" smtClean="0"/>
            </a:br>
            <a:r>
              <a:rPr lang="sk-SK" sz="1800" b="1" dirty="0" smtClean="0"/>
              <a:t>                    </a:t>
            </a:r>
            <a:r>
              <a:rPr lang="sk-SK" sz="1200" b="1" i="1" dirty="0" smtClean="0">
                <a:solidFill>
                  <a:schemeClr val="accent1">
                    <a:lumMod val="75000"/>
                  </a:schemeClr>
                </a:solidFill>
              </a:rPr>
              <a:t>2020-1-SK02-KA227-YOU-002737</a:t>
            </a:r>
            <a:r>
              <a:rPr lang="sk-SK" sz="1800" b="1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sk-SK" sz="1800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3" name="Obrázok 2" descr="erasmuslogo.jpg (600×171)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77000" y="381000"/>
            <a:ext cx="1812950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D:\Documents\hlavne zlozkyrada\1. RMZK\logo RMZK\Kópia – logo_RMZK- obdlznik 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791200"/>
            <a:ext cx="1905000" cy="692258"/>
          </a:xfrm>
          <a:prstGeom prst="rect">
            <a:avLst/>
          </a:prstGeom>
          <a:noFill/>
        </p:spPr>
      </p:pic>
      <p:pic>
        <p:nvPicPr>
          <p:cNvPr id="1027" name="Picture 3" descr="D:\Documents\hlavne zlozkyrada\1. RMZK\2021\4. Erasmus+ K2 2021-2023  OW\loga partnerov\LOGO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77000" y="5943600"/>
            <a:ext cx="974725" cy="460375"/>
          </a:xfrm>
          <a:prstGeom prst="rect">
            <a:avLst/>
          </a:prstGeom>
          <a:noFill/>
        </p:spPr>
      </p:pic>
      <p:pic>
        <p:nvPicPr>
          <p:cNvPr id="1028" name="Picture 4" descr="D:\Documents\hlavne zlozkyrada\1. RMZK\2021\4. Erasmus+ K2 2021-2023  OW\loga partnerov\ASKCR Logo\Logo ASK ČR 2018\logo-ASK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057399" y="5758656"/>
            <a:ext cx="1253837" cy="718344"/>
          </a:xfrm>
          <a:prstGeom prst="rect">
            <a:avLst/>
          </a:prstGeom>
          <a:noFill/>
        </p:spPr>
      </p:pic>
      <p:pic>
        <p:nvPicPr>
          <p:cNvPr id="1029" name="Picture 5" descr="D:\Documents\hlavne zlozkyrada\1. RMZK\2021\4. Erasmus+ K2 2021-2023  OW\loga partnerov\Logo OKS - nové\OKS-Logo-Horiz-RGB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572000" y="5867400"/>
            <a:ext cx="1686529" cy="609600"/>
          </a:xfrm>
          <a:prstGeom prst="rect">
            <a:avLst/>
          </a:prstGeom>
          <a:noFill/>
        </p:spPr>
      </p:pic>
      <p:pic>
        <p:nvPicPr>
          <p:cNvPr id="1030" name="Picture 6" descr="D:\Documents\hlavne zlozkyrada\1. RMZK\2021\4. Erasmus+ K2 2021-2023  OW\loga partnerov\logo_pl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352800" y="5638800"/>
            <a:ext cx="1180599" cy="1060450"/>
          </a:xfrm>
          <a:prstGeom prst="rect">
            <a:avLst/>
          </a:prstGeom>
          <a:noFill/>
        </p:spPr>
      </p:pic>
      <p:pic>
        <p:nvPicPr>
          <p:cNvPr id="1031" name="Picture 7" descr="D:\Documents\hlavne zlozkyrada\1. RMZK\2021\4. Erasmus+ K2 2021-2023  OW\loga partnerov\zsk_logo_zsk_color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620000" y="5743575"/>
            <a:ext cx="1295400" cy="809625"/>
          </a:xfrm>
          <a:prstGeom prst="rect">
            <a:avLst/>
          </a:prstGeom>
          <a:noFill/>
        </p:spPr>
      </p:pic>
      <p:sp>
        <p:nvSpPr>
          <p:cNvPr id="10" name="BlokTextu 9"/>
          <p:cNvSpPr txBox="1"/>
          <p:nvPr/>
        </p:nvSpPr>
        <p:spPr>
          <a:xfrm>
            <a:off x="457200" y="1219200"/>
            <a:ext cx="6324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3200" dirty="0" smtClean="0">
                <a:solidFill>
                  <a:schemeClr val="tx2">
                    <a:lumMod val="75000"/>
                  </a:schemeClr>
                </a:solidFill>
              </a:rPr>
              <a:t>VÝSTUPY A VÝSLEDKY  PROJEKTU:</a:t>
            </a:r>
            <a:endParaRPr lang="sk-SK" sz="3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3" name="BlokTextu 12"/>
          <p:cNvSpPr txBox="1"/>
          <p:nvPr/>
        </p:nvSpPr>
        <p:spPr>
          <a:xfrm>
            <a:off x="381000" y="1905000"/>
            <a:ext cx="8305800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sk-SK" sz="1400" dirty="0" smtClean="0"/>
              <a:t>1/  Výstup : </a:t>
            </a:r>
            <a:r>
              <a:rPr lang="sk-SK" sz="1400" b="1" dirty="0" smtClean="0"/>
              <a:t>Správa o vzdelávacích potrebách mladých ľudí </a:t>
            </a:r>
            <a:r>
              <a:rPr lang="sk-SK" sz="1400" dirty="0" smtClean="0"/>
              <a:t>v oblasti podnikania v kultúrnom a kreatívnom priemysle</a:t>
            </a:r>
          </a:p>
          <a:p>
            <a:r>
              <a:rPr lang="sk-SK" sz="1200" dirty="0" smtClean="0"/>
              <a:t>Výsledok: Používatelia správy získajú presný prehľad o kompetenciách, ktoré je potrebné rozvíjať pri vzdelávaní mladých ľudí v oblasti kultúrneho a kreatívneho priemyslu, na základe čoho dokážu nastaviť následné vzdelávacie aktivity.</a:t>
            </a:r>
          </a:p>
          <a:p>
            <a:r>
              <a:rPr lang="sk-SK" sz="1400" dirty="0" smtClean="0"/>
              <a:t> </a:t>
            </a:r>
          </a:p>
          <a:p>
            <a:pPr lvl="0"/>
            <a:r>
              <a:rPr lang="sk-SK" sz="1400" dirty="0" smtClean="0"/>
              <a:t>2/ Výstup: </a:t>
            </a:r>
            <a:r>
              <a:rPr lang="sk-SK" sz="1400" b="1" dirty="0" smtClean="0"/>
              <a:t>Metodika vzdelávania pracovníkov s mládežou v oblasti podnikania v kultúrnom a kreatívnom priemysle</a:t>
            </a:r>
          </a:p>
          <a:p>
            <a:r>
              <a:rPr lang="sk-SK" sz="1200" dirty="0" smtClean="0"/>
              <a:t>Výsledok: Pracovníci s mládežou získajú kompetencie potrebné pre vzdelávanie mladých ľudí v oblasti kultúrneho a kreatívneho priemyslu.</a:t>
            </a:r>
          </a:p>
          <a:p>
            <a:r>
              <a:rPr lang="sk-SK" sz="1200" dirty="0" smtClean="0"/>
              <a:t> </a:t>
            </a:r>
          </a:p>
          <a:p>
            <a:pPr lvl="0"/>
            <a:r>
              <a:rPr lang="sk-SK" sz="1400" dirty="0" smtClean="0"/>
              <a:t>3/ Výstup: </a:t>
            </a:r>
            <a:r>
              <a:rPr lang="sk-SK" sz="1400" b="1" dirty="0" smtClean="0"/>
              <a:t>Príručka: Podnikanie mladých ľudí v kultúrnom a kreatívnom priemysle</a:t>
            </a:r>
          </a:p>
          <a:p>
            <a:r>
              <a:rPr lang="sk-SK" sz="1200" dirty="0" smtClean="0"/>
              <a:t>Výsledok: Používatelia príručky (pracovníci s mládežou aj mladí ľudia) získajú praktické informácie potrebné k rozbehnutiu podnikania v oblasti kultúrneho a kreatívneho priemyslu.</a:t>
            </a:r>
          </a:p>
          <a:p>
            <a:r>
              <a:rPr lang="sk-SK" sz="1400" dirty="0" smtClean="0"/>
              <a:t> </a:t>
            </a:r>
          </a:p>
          <a:p>
            <a:pPr lvl="0"/>
            <a:r>
              <a:rPr lang="sk-SK" sz="1400" dirty="0" smtClean="0"/>
              <a:t>4/ Výstup: </a:t>
            </a:r>
            <a:r>
              <a:rPr lang="sk-SK" sz="1400" b="1" dirty="0" smtClean="0"/>
              <a:t>Webová platforma príkladov dobrej praxe mladých tvorcov a </a:t>
            </a:r>
            <a:r>
              <a:rPr lang="sk-SK" sz="1400" b="1" dirty="0" err="1" smtClean="0"/>
              <a:t>kreatívcov</a:t>
            </a:r>
            <a:endParaRPr lang="sk-SK" sz="1400" b="1" dirty="0" smtClean="0"/>
          </a:p>
          <a:p>
            <a:r>
              <a:rPr lang="sk-SK" sz="1200" dirty="0" smtClean="0"/>
              <a:t>Výsledok: Používatelia platformy - mladí ľudia - získajú kontakty, inšpiráciu a príklady dobrej praxe od podnikateľov v oblasti kultúrneho a kreatívneho priemyslu.</a:t>
            </a:r>
          </a:p>
          <a:p>
            <a:r>
              <a:rPr lang="sk-SK" sz="1200" dirty="0" smtClean="0"/>
              <a:t> </a:t>
            </a:r>
            <a:endParaRPr lang="sk-SK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>
            <a:normAutofit/>
          </a:bodyPr>
          <a:lstStyle/>
          <a:p>
            <a:pPr algn="l"/>
            <a:r>
              <a:rPr lang="sk-SK" sz="1800" b="1" dirty="0" smtClean="0">
                <a:solidFill>
                  <a:srgbClr val="0070C0"/>
                </a:solidFill>
              </a:rPr>
              <a:t>OW- Jedna cesta= kultúry+ mládeže+ kreativity </a:t>
            </a:r>
            <a:r>
              <a:rPr lang="sk-SK" sz="1800" b="1" dirty="0" smtClean="0"/>
              <a:t/>
            </a:r>
            <a:br>
              <a:rPr lang="sk-SK" sz="1800" b="1" dirty="0" smtClean="0"/>
            </a:br>
            <a:r>
              <a:rPr lang="sk-SK" sz="1800" b="1" dirty="0" smtClean="0"/>
              <a:t>                    </a:t>
            </a:r>
            <a:r>
              <a:rPr lang="sk-SK" sz="1200" b="1" i="1" dirty="0" smtClean="0">
                <a:solidFill>
                  <a:schemeClr val="accent1">
                    <a:lumMod val="75000"/>
                  </a:schemeClr>
                </a:solidFill>
              </a:rPr>
              <a:t>2020-1-SK02-KA227-YOU-002737</a:t>
            </a:r>
            <a:r>
              <a:rPr lang="sk-SK" sz="1800" b="1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sk-SK" sz="1800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3" name="Obrázok 2" descr="erasmuslogo.jpg (600×171)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77000" y="381000"/>
            <a:ext cx="1812950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D:\Documents\hlavne zlozkyrada\1. RMZK\logo RMZK\Kópia – logo_RMZK- obdlznik 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791200"/>
            <a:ext cx="1905000" cy="692258"/>
          </a:xfrm>
          <a:prstGeom prst="rect">
            <a:avLst/>
          </a:prstGeom>
          <a:noFill/>
        </p:spPr>
      </p:pic>
      <p:pic>
        <p:nvPicPr>
          <p:cNvPr id="1027" name="Picture 3" descr="D:\Documents\hlavne zlozkyrada\1. RMZK\2021\4. Erasmus+ K2 2021-2023  OW\loga partnerov\LOGO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77000" y="5943600"/>
            <a:ext cx="974725" cy="460375"/>
          </a:xfrm>
          <a:prstGeom prst="rect">
            <a:avLst/>
          </a:prstGeom>
          <a:noFill/>
        </p:spPr>
      </p:pic>
      <p:pic>
        <p:nvPicPr>
          <p:cNvPr id="1028" name="Picture 4" descr="D:\Documents\hlavne zlozkyrada\1. RMZK\2021\4. Erasmus+ K2 2021-2023  OW\loga partnerov\ASKCR Logo\Logo ASK ČR 2018\logo-ASK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981200" y="5715000"/>
            <a:ext cx="1253837" cy="718344"/>
          </a:xfrm>
          <a:prstGeom prst="rect">
            <a:avLst/>
          </a:prstGeom>
          <a:noFill/>
        </p:spPr>
      </p:pic>
      <p:pic>
        <p:nvPicPr>
          <p:cNvPr id="1029" name="Picture 5" descr="D:\Documents\hlavne zlozkyrada\1. RMZK\2021\4. Erasmus+ K2 2021-2023  OW\loga partnerov\Logo OKS - nové\OKS-Logo-Horiz-RGB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572000" y="5867400"/>
            <a:ext cx="1686529" cy="609600"/>
          </a:xfrm>
          <a:prstGeom prst="rect">
            <a:avLst/>
          </a:prstGeom>
          <a:noFill/>
        </p:spPr>
      </p:pic>
      <p:pic>
        <p:nvPicPr>
          <p:cNvPr id="1030" name="Picture 6" descr="D:\Documents\hlavne zlozkyrada\1. RMZK\2021\4. Erasmus+ K2 2021-2023  OW\loga partnerov\logo_pl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352800" y="5638800"/>
            <a:ext cx="1180599" cy="1060450"/>
          </a:xfrm>
          <a:prstGeom prst="rect">
            <a:avLst/>
          </a:prstGeom>
          <a:noFill/>
        </p:spPr>
      </p:pic>
      <p:pic>
        <p:nvPicPr>
          <p:cNvPr id="1031" name="Picture 7" descr="D:\Documents\hlavne zlozkyrada\1. RMZK\2021\4. Erasmus+ K2 2021-2023  OW\loga partnerov\zsk_logo_zsk_color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620000" y="5743575"/>
            <a:ext cx="1295400" cy="809625"/>
          </a:xfrm>
          <a:prstGeom prst="rect">
            <a:avLst/>
          </a:prstGeom>
          <a:noFill/>
        </p:spPr>
      </p:pic>
      <p:sp>
        <p:nvSpPr>
          <p:cNvPr id="13" name="BlokTextu 12"/>
          <p:cNvSpPr txBox="1"/>
          <p:nvPr/>
        </p:nvSpPr>
        <p:spPr>
          <a:xfrm>
            <a:off x="381000" y="1905000"/>
            <a:ext cx="8305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200" dirty="0" smtClean="0"/>
              <a:t> </a:t>
            </a:r>
            <a:endParaRPr lang="sk-SK" sz="1200" dirty="0"/>
          </a:p>
        </p:txBody>
      </p:sp>
      <p:sp>
        <p:nvSpPr>
          <p:cNvPr id="12" name="Obdĺžnik 11"/>
          <p:cNvSpPr/>
          <p:nvPr/>
        </p:nvSpPr>
        <p:spPr>
          <a:xfrm>
            <a:off x="152400" y="1905000"/>
            <a:ext cx="1828800" cy="14478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k-SK" sz="1400" dirty="0" smtClean="0"/>
              <a:t>O1/Správa o vzdelávacích potrebách mladých ľudí (07/21-12/21) koordinuje ASK CZ</a:t>
            </a:r>
            <a:endParaRPr lang="sk-SK" sz="1400" dirty="0"/>
          </a:p>
        </p:txBody>
      </p:sp>
      <p:sp>
        <p:nvSpPr>
          <p:cNvPr id="15" name="Obdĺžnik 14"/>
          <p:cNvSpPr/>
          <p:nvPr/>
        </p:nvSpPr>
        <p:spPr>
          <a:xfrm>
            <a:off x="2209800" y="3429000"/>
            <a:ext cx="2133600" cy="10668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k-SK" sz="1400" dirty="0" smtClean="0"/>
              <a:t>C1/ 1. Pilotné vzdelávanie pre </a:t>
            </a:r>
            <a:r>
              <a:rPr lang="sk-SK" sz="1400" dirty="0" err="1" smtClean="0"/>
              <a:t>PsM</a:t>
            </a:r>
            <a:r>
              <a:rPr lang="sk-SK" sz="1400" dirty="0" smtClean="0"/>
              <a:t> (08/22) koordinuje ASK CZ</a:t>
            </a:r>
            <a:endParaRPr lang="sk-SK" sz="1400" dirty="0"/>
          </a:p>
        </p:txBody>
      </p:sp>
      <p:sp>
        <p:nvSpPr>
          <p:cNvPr id="16" name="Obdĺžnik 15"/>
          <p:cNvSpPr/>
          <p:nvPr/>
        </p:nvSpPr>
        <p:spPr>
          <a:xfrm>
            <a:off x="6705600" y="1905000"/>
            <a:ext cx="2133600" cy="14478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k-SK" sz="1400" dirty="0" smtClean="0"/>
              <a:t>O4/ Webová platforma príkladov dobrej praxe mladých tvorcov a </a:t>
            </a:r>
            <a:r>
              <a:rPr lang="sk-SK" sz="1400" dirty="0" err="1" smtClean="0"/>
              <a:t>kreatívcov</a:t>
            </a:r>
            <a:r>
              <a:rPr lang="sk-SK" sz="1400" dirty="0" smtClean="0"/>
              <a:t> (07/22-02/23) koordinuje RMŽK SK</a:t>
            </a:r>
            <a:endParaRPr lang="sk-SK" sz="1400" dirty="0"/>
          </a:p>
        </p:txBody>
      </p:sp>
      <p:sp>
        <p:nvSpPr>
          <p:cNvPr id="17" name="Obdĺžnik 16"/>
          <p:cNvSpPr/>
          <p:nvPr/>
        </p:nvSpPr>
        <p:spPr>
          <a:xfrm>
            <a:off x="2133600" y="1905000"/>
            <a:ext cx="1981200" cy="14478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k-SK" sz="1400" dirty="0" smtClean="0"/>
              <a:t>O2/ Metodika vzdelávania pracovníkov s mládežou (01/22-07/22) koordinuje RMŽK SK</a:t>
            </a:r>
            <a:endParaRPr lang="sk-SK" sz="1400" dirty="0"/>
          </a:p>
        </p:txBody>
      </p:sp>
      <p:sp>
        <p:nvSpPr>
          <p:cNvPr id="18" name="Obdĺžnik 17"/>
          <p:cNvSpPr/>
          <p:nvPr/>
        </p:nvSpPr>
        <p:spPr>
          <a:xfrm>
            <a:off x="4267200" y="1905000"/>
            <a:ext cx="2133600" cy="14478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k-SK" sz="1400" dirty="0" smtClean="0"/>
              <a:t>O3/ Príručka: Podnikanie mladých ľudí v kultúrnom a kreatívnom priemysle(06/22-11/22) koordinuje LAJA PL</a:t>
            </a:r>
            <a:endParaRPr lang="sk-SK" sz="1400" dirty="0"/>
          </a:p>
        </p:txBody>
      </p:sp>
      <p:sp>
        <p:nvSpPr>
          <p:cNvPr id="19" name="Obdĺžnik 18"/>
          <p:cNvSpPr/>
          <p:nvPr/>
        </p:nvSpPr>
        <p:spPr>
          <a:xfrm>
            <a:off x="4419600" y="3429000"/>
            <a:ext cx="2133600" cy="10668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k-SK" sz="1400" dirty="0" smtClean="0"/>
              <a:t>C2/ 2. Pilotné vzdelávanie pre </a:t>
            </a:r>
            <a:r>
              <a:rPr lang="sk-SK" sz="1400" dirty="0" err="1" smtClean="0"/>
              <a:t>PsM</a:t>
            </a:r>
            <a:r>
              <a:rPr lang="sk-SK" sz="1400" dirty="0" smtClean="0"/>
              <a:t> (11/22) koordinuje LAJA PL</a:t>
            </a:r>
            <a:endParaRPr lang="sk-SK" sz="1400" dirty="0"/>
          </a:p>
        </p:txBody>
      </p:sp>
      <p:sp>
        <p:nvSpPr>
          <p:cNvPr id="20" name="Obdĺžnik 19"/>
          <p:cNvSpPr/>
          <p:nvPr/>
        </p:nvSpPr>
        <p:spPr>
          <a:xfrm>
            <a:off x="6629400" y="3429000"/>
            <a:ext cx="2362200" cy="10668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k-SK" sz="1400" dirty="0" smtClean="0"/>
              <a:t>E1/ Záverečná konferencia (03/23) koordinuje RMŽK SK</a:t>
            </a:r>
            <a:endParaRPr lang="sk-SK" sz="1400" dirty="0"/>
          </a:p>
        </p:txBody>
      </p:sp>
      <p:sp>
        <p:nvSpPr>
          <p:cNvPr id="21" name="Obdĺžnik 20"/>
          <p:cNvSpPr/>
          <p:nvPr/>
        </p:nvSpPr>
        <p:spPr>
          <a:xfrm>
            <a:off x="228600" y="4572000"/>
            <a:ext cx="2895600" cy="5334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k-SK" sz="1400" dirty="0" smtClean="0"/>
              <a:t>1. TPM (06/21) koordinuje RMŽK SK</a:t>
            </a:r>
            <a:endParaRPr lang="sk-SK" sz="1400" dirty="0"/>
          </a:p>
        </p:txBody>
      </p:sp>
      <p:sp>
        <p:nvSpPr>
          <p:cNvPr id="22" name="Obdĺžnik 21"/>
          <p:cNvSpPr/>
          <p:nvPr/>
        </p:nvSpPr>
        <p:spPr>
          <a:xfrm>
            <a:off x="3276600" y="4572000"/>
            <a:ext cx="2743200" cy="5334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k-SK" sz="1400" dirty="0" smtClean="0"/>
              <a:t>2. TPM (06/22) koordinuje LAJA PL</a:t>
            </a:r>
            <a:endParaRPr lang="sk-SK" sz="1400" dirty="0"/>
          </a:p>
        </p:txBody>
      </p:sp>
      <p:sp>
        <p:nvSpPr>
          <p:cNvPr id="23" name="Obdĺžnik 22"/>
          <p:cNvSpPr/>
          <p:nvPr/>
        </p:nvSpPr>
        <p:spPr>
          <a:xfrm>
            <a:off x="6096000" y="4572000"/>
            <a:ext cx="2667000" cy="4572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k-SK" sz="1400" dirty="0" smtClean="0"/>
              <a:t>1. TPM (04/23) koordinuje ASK CZ</a:t>
            </a:r>
            <a:endParaRPr lang="sk-SK" sz="1400" dirty="0"/>
          </a:p>
        </p:txBody>
      </p:sp>
      <p:sp>
        <p:nvSpPr>
          <p:cNvPr id="24" name="Obdĺžnik 23"/>
          <p:cNvSpPr/>
          <p:nvPr/>
        </p:nvSpPr>
        <p:spPr>
          <a:xfrm>
            <a:off x="990600" y="1143000"/>
            <a:ext cx="7010400" cy="6096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k-SK" sz="1400" dirty="0" smtClean="0"/>
              <a:t>A0: Manažment a riadenie projektu ( 05/2021- 04/2023):  RMŽK, ASK CZ, </a:t>
            </a:r>
            <a:r>
              <a:rPr lang="sk-SK" sz="1400" dirty="0" err="1" smtClean="0"/>
              <a:t>Laja</a:t>
            </a:r>
            <a:r>
              <a:rPr lang="sk-SK" sz="1400" dirty="0" smtClean="0"/>
              <a:t>, ŽSK, </a:t>
            </a:r>
            <a:r>
              <a:rPr lang="sk-SK" sz="1400" dirty="0" err="1" smtClean="0"/>
              <a:t>PaĽKO</a:t>
            </a:r>
            <a:r>
              <a:rPr lang="sk-SK" sz="1400" dirty="0" smtClean="0"/>
              <a:t>, OKS</a:t>
            </a:r>
            <a:endParaRPr lang="sk-SK" sz="1400" dirty="0"/>
          </a:p>
        </p:txBody>
      </p:sp>
      <p:sp>
        <p:nvSpPr>
          <p:cNvPr id="26" name="BlokTextu 25"/>
          <p:cNvSpPr txBox="1"/>
          <p:nvPr/>
        </p:nvSpPr>
        <p:spPr>
          <a:xfrm>
            <a:off x="2057400" y="5181600"/>
            <a:ext cx="5257800" cy="304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400" dirty="0" smtClean="0"/>
              <a:t>Do každej aktivity bude zapojené  aj OKS, </a:t>
            </a:r>
            <a:r>
              <a:rPr lang="sk-SK" sz="1400" dirty="0" err="1" smtClean="0"/>
              <a:t>PaĽKO</a:t>
            </a:r>
            <a:r>
              <a:rPr lang="sk-SK" sz="1400" dirty="0" smtClean="0"/>
              <a:t>, ŽSK </a:t>
            </a:r>
            <a:endParaRPr lang="sk-SK" sz="1400" dirty="0"/>
          </a:p>
        </p:txBody>
      </p:sp>
      <p:sp>
        <p:nvSpPr>
          <p:cNvPr id="25" name="Obdĺžnik 24"/>
          <p:cNvSpPr/>
          <p:nvPr/>
        </p:nvSpPr>
        <p:spPr>
          <a:xfrm>
            <a:off x="152400" y="3429000"/>
            <a:ext cx="914400" cy="9906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k-SK" sz="1400" dirty="0" smtClean="0"/>
              <a:t>1.PR.SPR.</a:t>
            </a:r>
          </a:p>
          <a:p>
            <a:r>
              <a:rPr lang="sk-SK" sz="1400" dirty="0" smtClean="0"/>
              <a:t>(02/22)</a:t>
            </a:r>
            <a:endParaRPr lang="sk-SK" sz="1400" dirty="0"/>
          </a:p>
        </p:txBody>
      </p:sp>
      <p:sp>
        <p:nvSpPr>
          <p:cNvPr id="28" name="Obdĺžnik 27"/>
          <p:cNvSpPr/>
          <p:nvPr/>
        </p:nvSpPr>
        <p:spPr>
          <a:xfrm>
            <a:off x="1219200" y="3429000"/>
            <a:ext cx="914400" cy="9906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k-SK" sz="1400" dirty="0" smtClean="0"/>
              <a:t>2.PR.SPR.</a:t>
            </a:r>
          </a:p>
          <a:p>
            <a:r>
              <a:rPr lang="sk-SK" sz="1400" dirty="0" smtClean="0"/>
              <a:t>(07/22)</a:t>
            </a:r>
            <a:endParaRPr lang="sk-SK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>
            <a:normAutofit/>
          </a:bodyPr>
          <a:lstStyle/>
          <a:p>
            <a:pPr algn="l"/>
            <a:r>
              <a:rPr lang="sk-SK" sz="1800" b="1" dirty="0" smtClean="0">
                <a:solidFill>
                  <a:srgbClr val="0070C0"/>
                </a:solidFill>
              </a:rPr>
              <a:t>OW- Jedna cesta= kultúry+ mládeže+ kreativity </a:t>
            </a:r>
            <a:r>
              <a:rPr lang="sk-SK" sz="1800" b="1" dirty="0" smtClean="0"/>
              <a:t/>
            </a:r>
            <a:br>
              <a:rPr lang="sk-SK" sz="1800" b="1" dirty="0" smtClean="0"/>
            </a:br>
            <a:r>
              <a:rPr lang="sk-SK" sz="1800" b="1" dirty="0" smtClean="0"/>
              <a:t>                    </a:t>
            </a:r>
            <a:r>
              <a:rPr lang="sk-SK" sz="1200" b="1" i="1" dirty="0" smtClean="0">
                <a:solidFill>
                  <a:schemeClr val="accent1">
                    <a:lumMod val="75000"/>
                  </a:schemeClr>
                </a:solidFill>
              </a:rPr>
              <a:t>2020-1-SK02-KA227-YOU-002737</a:t>
            </a:r>
            <a:r>
              <a:rPr lang="sk-SK" sz="1800" b="1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sk-SK" sz="1800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3" name="Obrázok 2" descr="erasmuslogo.jpg (600×171)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77000" y="381000"/>
            <a:ext cx="1812950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D:\Documents\hlavne zlozkyrada\1. RMZK\logo RMZK\Kópia – logo_RMZK- obdlznik 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791200"/>
            <a:ext cx="1905000" cy="692258"/>
          </a:xfrm>
          <a:prstGeom prst="rect">
            <a:avLst/>
          </a:prstGeom>
          <a:noFill/>
        </p:spPr>
      </p:pic>
      <p:pic>
        <p:nvPicPr>
          <p:cNvPr id="1027" name="Picture 3" descr="D:\Documents\hlavne zlozkyrada\1. RMZK\2021\4. Erasmus+ K2 2021-2023  OW\loga partnerov\LOGO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77000" y="5943600"/>
            <a:ext cx="974725" cy="460375"/>
          </a:xfrm>
          <a:prstGeom prst="rect">
            <a:avLst/>
          </a:prstGeom>
          <a:noFill/>
        </p:spPr>
      </p:pic>
      <p:pic>
        <p:nvPicPr>
          <p:cNvPr id="1028" name="Picture 4" descr="D:\Documents\hlavne zlozkyrada\1. RMZK\2021\4. Erasmus+ K2 2021-2023  OW\loga partnerov\ASKCR Logo\Logo ASK ČR 2018\logo-ASK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981200" y="5715000"/>
            <a:ext cx="1253837" cy="718344"/>
          </a:xfrm>
          <a:prstGeom prst="rect">
            <a:avLst/>
          </a:prstGeom>
          <a:noFill/>
        </p:spPr>
      </p:pic>
      <p:pic>
        <p:nvPicPr>
          <p:cNvPr id="1029" name="Picture 5" descr="D:\Documents\hlavne zlozkyrada\1. RMZK\2021\4. Erasmus+ K2 2021-2023  OW\loga partnerov\Logo OKS - nové\OKS-Logo-Horiz-RGB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572000" y="5867400"/>
            <a:ext cx="1686529" cy="609600"/>
          </a:xfrm>
          <a:prstGeom prst="rect">
            <a:avLst/>
          </a:prstGeom>
          <a:noFill/>
        </p:spPr>
      </p:pic>
      <p:pic>
        <p:nvPicPr>
          <p:cNvPr id="1030" name="Picture 6" descr="D:\Documents\hlavne zlozkyrada\1. RMZK\2021\4. Erasmus+ K2 2021-2023  OW\loga partnerov\logo_pl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352800" y="5638800"/>
            <a:ext cx="1180599" cy="1060450"/>
          </a:xfrm>
          <a:prstGeom prst="rect">
            <a:avLst/>
          </a:prstGeom>
          <a:noFill/>
        </p:spPr>
      </p:pic>
      <p:pic>
        <p:nvPicPr>
          <p:cNvPr id="1031" name="Picture 7" descr="D:\Documents\hlavne zlozkyrada\1. RMZK\2021\4. Erasmus+ K2 2021-2023  OW\loga partnerov\zsk_logo_zsk_color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620000" y="5743575"/>
            <a:ext cx="1295400" cy="809625"/>
          </a:xfrm>
          <a:prstGeom prst="rect">
            <a:avLst/>
          </a:prstGeom>
          <a:noFill/>
        </p:spPr>
      </p:pic>
      <p:sp>
        <p:nvSpPr>
          <p:cNvPr id="13" name="BlokTextu 12"/>
          <p:cNvSpPr txBox="1"/>
          <p:nvPr/>
        </p:nvSpPr>
        <p:spPr>
          <a:xfrm>
            <a:off x="381000" y="1905000"/>
            <a:ext cx="8305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200" dirty="0" smtClean="0"/>
              <a:t> </a:t>
            </a:r>
            <a:endParaRPr lang="sk-SK" sz="1200" dirty="0"/>
          </a:p>
        </p:txBody>
      </p:sp>
      <p:sp>
        <p:nvSpPr>
          <p:cNvPr id="12" name="Obdĺžnik 11"/>
          <p:cNvSpPr/>
          <p:nvPr/>
        </p:nvSpPr>
        <p:spPr>
          <a:xfrm>
            <a:off x="609600" y="1676400"/>
            <a:ext cx="7924800" cy="17526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k-SK" sz="1400" b="1" dirty="0" smtClean="0"/>
              <a:t>Problém</a:t>
            </a:r>
            <a:r>
              <a:rPr lang="sk-SK" sz="1400" dirty="0" smtClean="0"/>
              <a:t>:  nepoznáme aké kompetencie u mladých ľudí rozvíjať, ktoré budú podporovať ich záujem a podnikanie v kultúrnom a kreatívnom priemysle. </a:t>
            </a:r>
          </a:p>
          <a:p>
            <a:r>
              <a:rPr lang="sk-SK" sz="1400" b="1" dirty="0" smtClean="0"/>
              <a:t>Obsah: </a:t>
            </a:r>
            <a:r>
              <a:rPr lang="sk-SK" sz="1400" dirty="0" smtClean="0"/>
              <a:t>prieskum- analýza- pomenovanie kompetencií, ktoré je potrebné aplikovať do vzdelávacích procesov pracovníkov s mládežou a mentorov, ktorí sa venujú vzdelávaniu mladých ľudí a ich sprevádzaniu.</a:t>
            </a:r>
          </a:p>
          <a:p>
            <a:r>
              <a:rPr lang="sk-SK" sz="1400" b="1" dirty="0" smtClean="0"/>
              <a:t>Výstup</a:t>
            </a:r>
            <a:r>
              <a:rPr lang="sk-SK" sz="1400" dirty="0" smtClean="0"/>
              <a:t>: Správa bude vypracovaná na základe reálneho prieskumu v rámci Slovenskej, Českej a Poľskej republiky</a:t>
            </a:r>
            <a:r>
              <a:rPr lang="sk-SK" sz="1400" b="1" dirty="0" smtClean="0"/>
              <a:t>.</a:t>
            </a:r>
          </a:p>
          <a:p>
            <a:r>
              <a:rPr lang="sk-SK" sz="1400" dirty="0" smtClean="0"/>
              <a:t>Správa bude </a:t>
            </a:r>
            <a:r>
              <a:rPr lang="sk-SK" sz="1400" b="1" dirty="0" smtClean="0"/>
              <a:t>v jazy</a:t>
            </a:r>
            <a:r>
              <a:rPr lang="sk-SK" sz="1400" dirty="0" smtClean="0"/>
              <a:t>koch:  SK, CZ, PL, AJ.</a:t>
            </a:r>
            <a:endParaRPr lang="sk-SK" sz="1400" dirty="0"/>
          </a:p>
        </p:txBody>
      </p:sp>
      <p:sp>
        <p:nvSpPr>
          <p:cNvPr id="14" name="Obdĺžnik 13"/>
          <p:cNvSpPr/>
          <p:nvPr/>
        </p:nvSpPr>
        <p:spPr>
          <a:xfrm>
            <a:off x="-1295400" y="411480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4" name="Obdĺžnik 23"/>
          <p:cNvSpPr/>
          <p:nvPr/>
        </p:nvSpPr>
        <p:spPr>
          <a:xfrm>
            <a:off x="457200" y="1143000"/>
            <a:ext cx="8229600" cy="4572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sk-SK" sz="1400" b="1" dirty="0" smtClean="0"/>
          </a:p>
          <a:p>
            <a:pPr algn="ctr"/>
            <a:r>
              <a:rPr lang="sk-SK" sz="1600" b="1" dirty="0" smtClean="0"/>
              <a:t>O1/Správa o vzdelávacích potrebách mladých ľudí (07/21-12/21) koordinuje ASK CZ</a:t>
            </a:r>
            <a:endParaRPr lang="sk-SK" sz="1600" b="1" dirty="0"/>
          </a:p>
        </p:txBody>
      </p:sp>
      <p:sp>
        <p:nvSpPr>
          <p:cNvPr id="25" name="Obdĺžnik 24"/>
          <p:cNvSpPr/>
          <p:nvPr/>
        </p:nvSpPr>
        <p:spPr>
          <a:xfrm>
            <a:off x="609600" y="3733800"/>
            <a:ext cx="7924800" cy="16002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Tx/>
              <a:buChar char="-"/>
            </a:pPr>
            <a:r>
              <a:rPr lang="sk-SK" sz="1400" dirty="0" smtClean="0"/>
              <a:t> ASK  vytvorí rámec pre zber údajov a koordinujú činnosť. </a:t>
            </a:r>
          </a:p>
          <a:p>
            <a:pPr>
              <a:buFontTx/>
              <a:buChar char="-"/>
            </a:pPr>
            <a:r>
              <a:rPr lang="sk-SK" sz="1400" dirty="0" smtClean="0"/>
              <a:t> Bude potrebné zadefinovať hlavné otázky, ktoré bude kladené mladým ľuďom pri </a:t>
            </a:r>
            <a:r>
              <a:rPr lang="sk-SK" sz="1400" dirty="0" err="1" smtClean="0"/>
              <a:t>fokusových</a:t>
            </a:r>
            <a:r>
              <a:rPr lang="sk-SK" sz="1400" dirty="0" smtClean="0"/>
              <a:t> stretnutiach, hlavné oblasti, témy a štylizáciu otázok do </a:t>
            </a:r>
            <a:r>
              <a:rPr lang="sk-SK" sz="1400" dirty="0" err="1" smtClean="0"/>
              <a:t>online</a:t>
            </a:r>
            <a:r>
              <a:rPr lang="sk-SK" sz="1400" dirty="0" smtClean="0"/>
              <a:t> dotazníkov pre mladých aj pracovníkov s mládežou. </a:t>
            </a:r>
          </a:p>
          <a:p>
            <a:pPr>
              <a:buFontTx/>
              <a:buChar char="-"/>
            </a:pPr>
            <a:r>
              <a:rPr lang="sk-SK" sz="1400" dirty="0" smtClean="0"/>
              <a:t> Zber dát.</a:t>
            </a:r>
          </a:p>
          <a:p>
            <a:pPr>
              <a:buFontTx/>
              <a:buChar char="-"/>
            </a:pPr>
            <a:r>
              <a:rPr lang="sk-SK" sz="1400" dirty="0" smtClean="0"/>
              <a:t> Po potvrdení konečnej verzia bude správa graficky upravená a zverejnená </a:t>
            </a:r>
            <a:r>
              <a:rPr lang="sk-SK" sz="1400" dirty="0" err="1" smtClean="0"/>
              <a:t>online</a:t>
            </a:r>
            <a:r>
              <a:rPr lang="sk-SK" sz="1400" dirty="0" smtClean="0"/>
              <a:t> vedúcou organizáciou.</a:t>
            </a:r>
            <a:endParaRPr lang="sk-SK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>
            <a:normAutofit/>
          </a:bodyPr>
          <a:lstStyle/>
          <a:p>
            <a:pPr algn="l"/>
            <a:r>
              <a:rPr lang="sk-SK" sz="1800" b="1" dirty="0" smtClean="0">
                <a:solidFill>
                  <a:srgbClr val="0070C0"/>
                </a:solidFill>
              </a:rPr>
              <a:t>OW- Jedna cesta= kultúry+ mládeže+ kreativity </a:t>
            </a:r>
            <a:r>
              <a:rPr lang="sk-SK" sz="1800" b="1" dirty="0" smtClean="0"/>
              <a:t/>
            </a:r>
            <a:br>
              <a:rPr lang="sk-SK" sz="1800" b="1" dirty="0" smtClean="0"/>
            </a:br>
            <a:r>
              <a:rPr lang="sk-SK" sz="1800" b="1" dirty="0" smtClean="0"/>
              <a:t>                    </a:t>
            </a:r>
            <a:r>
              <a:rPr lang="sk-SK" sz="1200" b="1" i="1" dirty="0" smtClean="0">
                <a:solidFill>
                  <a:schemeClr val="accent1">
                    <a:lumMod val="75000"/>
                  </a:schemeClr>
                </a:solidFill>
              </a:rPr>
              <a:t>2020-1-SK02-KA227-YOU-002737</a:t>
            </a:r>
            <a:r>
              <a:rPr lang="sk-SK" sz="1800" b="1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sk-SK" sz="1800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3" name="Obrázok 2" descr="erasmuslogo.jpg (600×171)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77000" y="381000"/>
            <a:ext cx="1812950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D:\Documents\hlavne zlozkyrada\1. RMZK\logo RMZK\Kópia – logo_RMZK- obdlznik 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791200"/>
            <a:ext cx="1905000" cy="692258"/>
          </a:xfrm>
          <a:prstGeom prst="rect">
            <a:avLst/>
          </a:prstGeom>
          <a:noFill/>
        </p:spPr>
      </p:pic>
      <p:pic>
        <p:nvPicPr>
          <p:cNvPr id="1027" name="Picture 3" descr="D:\Documents\hlavne zlozkyrada\1. RMZK\2021\4. Erasmus+ K2 2021-2023  OW\loga partnerov\LOGO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77000" y="5943600"/>
            <a:ext cx="974725" cy="460375"/>
          </a:xfrm>
          <a:prstGeom prst="rect">
            <a:avLst/>
          </a:prstGeom>
          <a:noFill/>
        </p:spPr>
      </p:pic>
      <p:pic>
        <p:nvPicPr>
          <p:cNvPr id="1028" name="Picture 4" descr="D:\Documents\hlavne zlozkyrada\1. RMZK\2021\4. Erasmus+ K2 2021-2023  OW\loga partnerov\ASKCR Logo\Logo ASK ČR 2018\logo-ASK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981200" y="5715000"/>
            <a:ext cx="1253837" cy="718344"/>
          </a:xfrm>
          <a:prstGeom prst="rect">
            <a:avLst/>
          </a:prstGeom>
          <a:noFill/>
        </p:spPr>
      </p:pic>
      <p:pic>
        <p:nvPicPr>
          <p:cNvPr id="1029" name="Picture 5" descr="D:\Documents\hlavne zlozkyrada\1. RMZK\2021\4. Erasmus+ K2 2021-2023  OW\loga partnerov\Logo OKS - nové\OKS-Logo-Horiz-RGB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572000" y="5867400"/>
            <a:ext cx="1686529" cy="609600"/>
          </a:xfrm>
          <a:prstGeom prst="rect">
            <a:avLst/>
          </a:prstGeom>
          <a:noFill/>
        </p:spPr>
      </p:pic>
      <p:pic>
        <p:nvPicPr>
          <p:cNvPr id="1030" name="Picture 6" descr="D:\Documents\hlavne zlozkyrada\1. RMZK\2021\4. Erasmus+ K2 2021-2023  OW\loga partnerov\logo_pl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352800" y="5638800"/>
            <a:ext cx="1180599" cy="1060450"/>
          </a:xfrm>
          <a:prstGeom prst="rect">
            <a:avLst/>
          </a:prstGeom>
          <a:noFill/>
        </p:spPr>
      </p:pic>
      <p:pic>
        <p:nvPicPr>
          <p:cNvPr id="1031" name="Picture 7" descr="D:\Documents\hlavne zlozkyrada\1. RMZK\2021\4. Erasmus+ K2 2021-2023  OW\loga partnerov\zsk_logo_zsk_color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620000" y="5743575"/>
            <a:ext cx="1295400" cy="809625"/>
          </a:xfrm>
          <a:prstGeom prst="rect">
            <a:avLst/>
          </a:prstGeom>
          <a:noFill/>
        </p:spPr>
      </p:pic>
      <p:sp>
        <p:nvSpPr>
          <p:cNvPr id="13" name="BlokTextu 12"/>
          <p:cNvSpPr txBox="1"/>
          <p:nvPr/>
        </p:nvSpPr>
        <p:spPr>
          <a:xfrm>
            <a:off x="381000" y="1905000"/>
            <a:ext cx="8305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200" dirty="0" smtClean="0"/>
              <a:t> </a:t>
            </a:r>
            <a:endParaRPr lang="sk-SK" sz="1200" dirty="0"/>
          </a:p>
        </p:txBody>
      </p:sp>
      <p:sp>
        <p:nvSpPr>
          <p:cNvPr id="12" name="Obdĺžnik 11"/>
          <p:cNvSpPr/>
          <p:nvPr/>
        </p:nvSpPr>
        <p:spPr>
          <a:xfrm>
            <a:off x="609600" y="1752600"/>
            <a:ext cx="7924800" cy="13716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k-SK" sz="1400" dirty="0" smtClean="0"/>
              <a:t>Metodika- vzdelávací modul bude určený pre pracovníkov s mládežou a mentorov. Pôjde o vzdelávací modul zostavený na základe princípov a metód neformálneho vzdelávania.</a:t>
            </a:r>
          </a:p>
          <a:p>
            <a:endParaRPr lang="sk-SK" sz="1400" dirty="0" smtClean="0"/>
          </a:p>
          <a:p>
            <a:r>
              <a:rPr lang="sk-SK" sz="1400" dirty="0" smtClean="0"/>
              <a:t>Metodika  </a:t>
            </a:r>
            <a:r>
              <a:rPr lang="sk-SK" sz="1400" b="1" dirty="0" smtClean="0"/>
              <a:t>bude v jazykoch</a:t>
            </a:r>
            <a:r>
              <a:rPr lang="sk-SK" sz="1400" dirty="0" smtClean="0"/>
              <a:t>:  SK, CZ, PL, AJ.</a:t>
            </a:r>
          </a:p>
          <a:p>
            <a:endParaRPr lang="sk-SK" sz="1400" dirty="0"/>
          </a:p>
        </p:txBody>
      </p:sp>
      <p:sp>
        <p:nvSpPr>
          <p:cNvPr id="14" name="Obdĺžnik 13"/>
          <p:cNvSpPr/>
          <p:nvPr/>
        </p:nvSpPr>
        <p:spPr>
          <a:xfrm>
            <a:off x="-1295400" y="411480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4" name="Obdĺžnik 23"/>
          <p:cNvSpPr/>
          <p:nvPr/>
        </p:nvSpPr>
        <p:spPr>
          <a:xfrm>
            <a:off x="457200" y="1143000"/>
            <a:ext cx="8229600" cy="4572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k-SK" sz="1600" b="1" dirty="0" smtClean="0"/>
          </a:p>
          <a:p>
            <a:pPr algn="ctr"/>
            <a:r>
              <a:rPr lang="sk-SK" sz="1600" b="1" dirty="0" smtClean="0"/>
              <a:t>O2/ Metodika vzdelávania pracovníkov s mládežou (01/22-07/22) koordinuje RMŽK SK</a:t>
            </a:r>
            <a:endParaRPr lang="sk-SK" sz="1600" b="1" dirty="0"/>
          </a:p>
        </p:txBody>
      </p:sp>
      <p:sp>
        <p:nvSpPr>
          <p:cNvPr id="16" name="Obdĺžnik 15"/>
          <p:cNvSpPr/>
          <p:nvPr/>
        </p:nvSpPr>
        <p:spPr>
          <a:xfrm>
            <a:off x="381000" y="3352800"/>
            <a:ext cx="8229600" cy="6858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k-SK" sz="1600" b="1" dirty="0" smtClean="0"/>
          </a:p>
          <a:p>
            <a:pPr algn="ctr"/>
            <a:r>
              <a:rPr lang="sk-SK" sz="1600" b="1" dirty="0" smtClean="0"/>
              <a:t>O3/ Príručka: Podnikanie mladých ľudí v kultúrnom a kreatívnom priemysle (06/22-11/22) koordinuje LAJA PL</a:t>
            </a:r>
            <a:endParaRPr lang="sk-SK" sz="1600" b="1" dirty="0"/>
          </a:p>
        </p:txBody>
      </p:sp>
      <p:sp>
        <p:nvSpPr>
          <p:cNvPr id="17" name="Obdĺžnik 16"/>
          <p:cNvSpPr/>
          <p:nvPr/>
        </p:nvSpPr>
        <p:spPr>
          <a:xfrm>
            <a:off x="685800" y="4191000"/>
            <a:ext cx="7924800" cy="16002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k-SK" sz="1400" dirty="0" smtClean="0"/>
              <a:t>Príručka bude ponúkať praktické informácie potrebné k rozbehnutiu podnikania v oblasti kultúrneho a kreatívneho priemyslu. Určená bude mladým ľuďom aj pracovníkom s mládežou. </a:t>
            </a:r>
          </a:p>
          <a:p>
            <a:r>
              <a:rPr lang="sk-SK" sz="1400" dirty="0" smtClean="0"/>
              <a:t>Príručka </a:t>
            </a:r>
            <a:r>
              <a:rPr lang="sk-SK" sz="1400" b="1" dirty="0" smtClean="0"/>
              <a:t>bude v jazykoch</a:t>
            </a:r>
            <a:r>
              <a:rPr lang="sk-SK" sz="1400" dirty="0" smtClean="0"/>
              <a:t>:  SK, CZ, PL, AJ.</a:t>
            </a:r>
            <a:endParaRPr lang="sk-SK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448</TotalTime>
  <Words>1289</Words>
  <Application>Microsoft Office PowerPoint</Application>
  <PresentationFormat>Prezentácia na obrazovke (4:3)</PresentationFormat>
  <Paragraphs>163</Paragraphs>
  <Slides>14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14</vt:i4>
      </vt:variant>
    </vt:vector>
  </HeadingPairs>
  <TitlesOfParts>
    <vt:vector size="15" baseType="lpstr">
      <vt:lpstr>Motív Office</vt:lpstr>
      <vt:lpstr>OW- Jedna cesta= kultúry+ mládeže+ kreativity                      2020-1-SK02-KA227-YOU-002737 </vt:lpstr>
      <vt:lpstr>OW- Jedna cesta= kultúry+ mládeže+ kreativity                      2020-1-SK02-KA227-YOU-002737 </vt:lpstr>
      <vt:lpstr>OW- Jedna cesta= kultúry+ mládeže+ kreativity                      2020-1-SK02-KA227-YOU-002737 </vt:lpstr>
      <vt:lpstr>OW- Jedna cesta= kultúry+ mládeže+ kreativity                      2020-1-SK02-KA227-YOU-002737 </vt:lpstr>
      <vt:lpstr>OW- Jedna cesta= kultúry+ mládeže+ kreativity                      2020-1-SK02-KA227-YOU-002737 </vt:lpstr>
      <vt:lpstr>OW- Jedna cesta= kultúry+ mládeže+ kreativity                      2020-1-SK02-KA227-YOU-002737 </vt:lpstr>
      <vt:lpstr>OW- Jedna cesta= kultúry+ mládeže+ kreativity                      2020-1-SK02-KA227-YOU-002737 </vt:lpstr>
      <vt:lpstr>OW- Jedna cesta= kultúry+ mládeže+ kreativity                      2020-1-SK02-KA227-YOU-002737 </vt:lpstr>
      <vt:lpstr>OW- Jedna cesta= kultúry+ mládeže+ kreativity                      2020-1-SK02-KA227-YOU-002737 </vt:lpstr>
      <vt:lpstr>OW- Jedna cesta= kultúry+ mládeže+ kreativity                      2020-1-SK02-KA227-YOU-002737 </vt:lpstr>
      <vt:lpstr>OW- Jedna cesta= kultúry+ mládeže+ kreativity                      2020-1-SK02-KA227-YOU-002737 </vt:lpstr>
      <vt:lpstr>OW- Jedna cesta= kultúry+ mládeže+ kreativity                      2020-1-SK02-KA227-YOU-002737 </vt:lpstr>
      <vt:lpstr>OW- Jedna cesta= kultúry+ mládeže+ kreativity                      2020-1-SK02-KA227-YOU-002737 </vt:lpstr>
      <vt:lpstr>OW- Jedna cesta= kultúry+ mládeže+ kreativity                      2020-1-SK02-KA227-YOU-002737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OW- Jedna cesta= kultúry+ mládeže+ kreativity                      2020-1-SK02-KA227-YOU-002737 </dc:title>
  <dc:creator>PC-Darinka</dc:creator>
  <cp:lastModifiedBy>pc</cp:lastModifiedBy>
  <cp:revision>50</cp:revision>
  <dcterms:created xsi:type="dcterms:W3CDTF">2021-06-27T08:22:26Z</dcterms:created>
  <dcterms:modified xsi:type="dcterms:W3CDTF">2021-06-28T07:18:51Z</dcterms:modified>
</cp:coreProperties>
</file>