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8"/>
  </p:notesMasterIdLst>
  <p:sldIdLst>
    <p:sldId id="256" r:id="rId2"/>
    <p:sldId id="257" r:id="rId3"/>
    <p:sldId id="275" r:id="rId4"/>
    <p:sldId id="274" r:id="rId5"/>
    <p:sldId id="303" r:id="rId6"/>
    <p:sldId id="304" r:id="rId7"/>
    <p:sldId id="305" r:id="rId8"/>
    <p:sldId id="277" r:id="rId9"/>
    <p:sldId id="309" r:id="rId10"/>
    <p:sldId id="310" r:id="rId11"/>
    <p:sldId id="311" r:id="rId12"/>
    <p:sldId id="286" r:id="rId13"/>
    <p:sldId id="287" r:id="rId14"/>
    <p:sldId id="288" r:id="rId15"/>
    <p:sldId id="290" r:id="rId16"/>
    <p:sldId id="291" r:id="rId17"/>
    <p:sldId id="292" r:id="rId18"/>
    <p:sldId id="295" r:id="rId19"/>
    <p:sldId id="298" r:id="rId20"/>
    <p:sldId id="299" r:id="rId21"/>
    <p:sldId id="301" r:id="rId22"/>
    <p:sldId id="302" r:id="rId23"/>
    <p:sldId id="312" r:id="rId24"/>
    <p:sldId id="306" r:id="rId25"/>
    <p:sldId id="307" r:id="rId26"/>
    <p:sldId id="308" r:id="rId27"/>
  </p:sldIdLst>
  <p:sldSz cx="9144000" cy="6858000" type="screen4x3"/>
  <p:notesSz cx="6858000" cy="9144000"/>
  <p:embeddedFontLst>
    <p:embeddedFont>
      <p:font typeface="Nunito" charset="-18"/>
      <p:regular r:id="rId29"/>
      <p:bold r:id="rId30"/>
      <p:italic r:id="rId31"/>
      <p:boldItalic r:id="rId32"/>
    </p:embeddedFont>
    <p:embeddedFont>
      <p:font typeface="Calibri" pitchFamily="34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1BF15D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 autoAdjust="0"/>
    <p:restoredTop sz="94717" autoAdjust="0"/>
  </p:normalViewPr>
  <p:slideViewPr>
    <p:cSldViewPr snapToGrid="0">
      <p:cViewPr>
        <p:scale>
          <a:sx n="80" d="100"/>
          <a:sy n="80" d="100"/>
        </p:scale>
        <p:origin x="-594" y="-576"/>
      </p:cViewPr>
      <p:guideLst>
        <p:guide orient="horz" pos="1620"/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488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55b3363b86_0_4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55b3363b86_0_4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55b3363b86_0_4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55b3363b86_0_4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55b3363b86_0_4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55b3363b86_0_4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55b3363b86_0_4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55b3363b86_0_4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55b3363b86_0_4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55b3363b86_0_4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55b3363b86_0_4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55b3363b86_0_4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55b3363b86_0_4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55b3363b86_0_4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55b3363b86_0_4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55b3363b86_0_4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55b3363b86_0_4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55b3363b86_0_4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55b3363b86_0_4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55b3363b86_0_4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55b3363b86_0_4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55b3363b86_0_4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55b3363b86_0_4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55b3363b86_0_4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55b3363b86_0_4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55b3363b86_0_4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55b3363b86_0_4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55b3363b86_0_4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55b3363b86_0_4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55b3363b86_0_4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55b3363b86_0_4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55b3363b86_0_4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55b3363b86_0_4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55b3363b86_0_4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55b3363b86_0_4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55b3363b86_0_4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55b3363b86_0_4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55b3363b86_0_4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55b3363b86_0_4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55b3363b86_0_4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55b3363b86_0_4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55b3363b86_0_4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55b3363b86_0_4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55b3363b86_0_4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55b3363b86_0_4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55b3363b86_0_4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55b3363b86_0_4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55b3363b86_0_4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55b3363b86_0_4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55b3363b86_0_4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0" y="3766000"/>
            <a:ext cx="7370400" cy="3092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" name="Google Shape;11;p2"/>
          <p:cNvSpPr/>
          <p:nvPr/>
        </p:nvSpPr>
        <p:spPr>
          <a:xfrm flipH="1">
            <a:off x="3582600" y="2067600"/>
            <a:ext cx="5561401" cy="47904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" name="Google Shape;12;p2"/>
          <p:cNvSpPr/>
          <p:nvPr/>
        </p:nvSpPr>
        <p:spPr>
          <a:xfrm rot="10800000">
            <a:off x="5058906" y="0"/>
            <a:ext cx="4085100" cy="2736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" name="Google Shape;13;p2"/>
          <p:cNvSpPr/>
          <p:nvPr/>
        </p:nvSpPr>
        <p:spPr>
          <a:xfrm>
            <a:off x="203275" y="275001"/>
            <a:ext cx="8737500" cy="6308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" name="Google Shape;14;p2"/>
          <p:cNvGrpSpPr/>
          <p:nvPr/>
        </p:nvGrpSpPr>
        <p:grpSpPr>
          <a:xfrm>
            <a:off x="255201" y="791"/>
            <a:ext cx="2250363" cy="1392400"/>
            <a:chOff x="255200" y="592"/>
            <a:chExt cx="2250363" cy="1044300"/>
          </a:xfrm>
        </p:grpSpPr>
        <p:sp>
          <p:nvSpPr>
            <p:cNvPr id="15" name="Google Shape;15;p2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905397" y="791"/>
            <a:ext cx="2250363" cy="1392400"/>
            <a:chOff x="905395" y="592"/>
            <a:chExt cx="2250363" cy="1044300"/>
          </a:xfrm>
        </p:grpSpPr>
        <p:sp>
          <p:nvSpPr>
            <p:cNvPr id="19" name="Google Shape;19;p2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7057468" y="6784"/>
            <a:ext cx="1851282" cy="1002811"/>
            <a:chOff x="6917201" y="0"/>
            <a:chExt cx="2227777" cy="863400"/>
          </a:xfrm>
        </p:grpSpPr>
        <p:sp>
          <p:nvSpPr>
            <p:cNvPr id="23" name="Google Shape;23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6553032" y="5623805"/>
            <a:ext cx="2389068" cy="1234316"/>
            <a:chOff x="6917201" y="0"/>
            <a:chExt cx="2227777" cy="863400"/>
          </a:xfrm>
        </p:grpSpPr>
        <p:sp>
          <p:nvSpPr>
            <p:cNvPr id="27" name="Google Shape;27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199150" y="5407536"/>
            <a:ext cx="2795413" cy="1444411"/>
            <a:chOff x="6917201" y="0"/>
            <a:chExt cx="2227777" cy="863400"/>
          </a:xfrm>
        </p:grpSpPr>
        <p:sp>
          <p:nvSpPr>
            <p:cNvPr id="31" name="Google Shape;31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1858705" y="2430444"/>
            <a:ext cx="5361300" cy="1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1858701" y="4550877"/>
            <a:ext cx="5361300" cy="696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sldNum" idx="12"/>
          </p:nvPr>
        </p:nvSpPr>
        <p:spPr>
          <a:xfrm>
            <a:off x="8390734" y="6058224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 flipH="1">
            <a:off x="5569201" y="3778767"/>
            <a:ext cx="3574800" cy="30792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5959222" y="5492769"/>
            <a:ext cx="2520953" cy="1365553"/>
            <a:chOff x="6917201" y="0"/>
            <a:chExt cx="2227777" cy="863400"/>
          </a:xfrm>
        </p:grpSpPr>
        <p:sp>
          <p:nvSpPr>
            <p:cNvPr id="112" name="Google Shape;112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5" name="Google Shape;115;p11"/>
          <p:cNvGrpSpPr/>
          <p:nvPr/>
        </p:nvGrpSpPr>
        <p:grpSpPr>
          <a:xfrm>
            <a:off x="199150" y="2"/>
            <a:ext cx="2795413" cy="1444411"/>
            <a:chOff x="6917201" y="0"/>
            <a:chExt cx="2227777" cy="863400"/>
          </a:xfrm>
        </p:grpSpPr>
        <p:sp>
          <p:nvSpPr>
            <p:cNvPr id="116" name="Google Shape;116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9" name="Google Shape;119;p11"/>
          <p:cNvSpPr txBox="1">
            <a:spLocks noGrp="1"/>
          </p:cNvSpPr>
          <p:nvPr>
            <p:ph type="title" hasCustomPrompt="1"/>
          </p:nvPr>
        </p:nvSpPr>
        <p:spPr>
          <a:xfrm>
            <a:off x="1385852" y="1845133"/>
            <a:ext cx="6372300" cy="18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>
            <a:spLocks noGrp="1"/>
          </p:cNvSpPr>
          <p:nvPr>
            <p:ph type="body" idx="1"/>
          </p:nvPr>
        </p:nvSpPr>
        <p:spPr>
          <a:xfrm>
            <a:off x="1385852" y="3818467"/>
            <a:ext cx="6372300" cy="85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ctr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ctr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ctr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ctr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ctr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11"/>
          <p:cNvSpPr txBox="1">
            <a:spLocks noGrp="1"/>
          </p:cNvSpPr>
          <p:nvPr>
            <p:ph type="sldNum" idx="12"/>
          </p:nvPr>
        </p:nvSpPr>
        <p:spPr>
          <a:xfrm>
            <a:off x="8390734" y="6058224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"/>
          <p:cNvSpPr txBox="1">
            <a:spLocks noGrp="1"/>
          </p:cNvSpPr>
          <p:nvPr>
            <p:ph type="sldNum" idx="12"/>
          </p:nvPr>
        </p:nvSpPr>
        <p:spPr>
          <a:xfrm>
            <a:off x="8390734" y="6058224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flipH="1">
            <a:off x="4757101" y="3079200"/>
            <a:ext cx="4386900" cy="37788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39" name="Google Shape;39;p3"/>
          <p:cNvGrpSpPr/>
          <p:nvPr/>
        </p:nvGrpSpPr>
        <p:grpSpPr>
          <a:xfrm>
            <a:off x="5594193" y="5281487"/>
            <a:ext cx="2910146" cy="1576453"/>
            <a:chOff x="6917201" y="0"/>
            <a:chExt cx="2227777" cy="863400"/>
          </a:xfrm>
        </p:grpSpPr>
        <p:sp>
          <p:nvSpPr>
            <p:cNvPr id="40" name="Google Shape;40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3" name="Google Shape;43;p3"/>
          <p:cNvGrpSpPr/>
          <p:nvPr/>
        </p:nvGrpSpPr>
        <p:grpSpPr>
          <a:xfrm>
            <a:off x="199150" y="2"/>
            <a:ext cx="2795413" cy="1444411"/>
            <a:chOff x="6917201" y="0"/>
            <a:chExt cx="2227777" cy="863400"/>
          </a:xfrm>
        </p:grpSpPr>
        <p:sp>
          <p:nvSpPr>
            <p:cNvPr id="44" name="Google Shape;44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47;p3"/>
          <p:cNvSpPr txBox="1">
            <a:spLocks noGrp="1"/>
          </p:cNvSpPr>
          <p:nvPr>
            <p:ph type="title"/>
          </p:nvPr>
        </p:nvSpPr>
        <p:spPr>
          <a:xfrm>
            <a:off x="1888685" y="2328133"/>
            <a:ext cx="5377500" cy="21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sldNum" idx="12"/>
          </p:nvPr>
        </p:nvSpPr>
        <p:spPr>
          <a:xfrm>
            <a:off x="8390734" y="6058224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/>
          <p:nvPr/>
        </p:nvSpPr>
        <p:spPr>
          <a:xfrm flipH="1">
            <a:off x="3582600" y="2067600"/>
            <a:ext cx="5561401" cy="47904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1" name="Google Shape;51;p4"/>
          <p:cNvSpPr/>
          <p:nvPr/>
        </p:nvSpPr>
        <p:spPr>
          <a:xfrm>
            <a:off x="30" y="3766000"/>
            <a:ext cx="7370400" cy="3092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2" name="Google Shape;52;p4"/>
          <p:cNvSpPr/>
          <p:nvPr/>
        </p:nvSpPr>
        <p:spPr>
          <a:xfrm>
            <a:off x="203225" y="275001"/>
            <a:ext cx="8737500" cy="6308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53;p4"/>
          <p:cNvSpPr txBox="1">
            <a:spLocks noGrp="1"/>
          </p:cNvSpPr>
          <p:nvPr>
            <p:ph type="title"/>
          </p:nvPr>
        </p:nvSpPr>
        <p:spPr>
          <a:xfrm>
            <a:off x="819150" y="1127467"/>
            <a:ext cx="7505700" cy="1272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819150" y="2654300"/>
            <a:ext cx="7505700" cy="3264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sldNum" idx="12"/>
          </p:nvPr>
        </p:nvSpPr>
        <p:spPr>
          <a:xfrm>
            <a:off x="8390734" y="6058224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/>
          <p:nvPr/>
        </p:nvSpPr>
        <p:spPr>
          <a:xfrm flipH="1">
            <a:off x="3582600" y="2067600"/>
            <a:ext cx="5561401" cy="47904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58;p5"/>
          <p:cNvSpPr/>
          <p:nvPr/>
        </p:nvSpPr>
        <p:spPr>
          <a:xfrm>
            <a:off x="30" y="3766000"/>
            <a:ext cx="7370400" cy="3092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59;p5"/>
          <p:cNvSpPr/>
          <p:nvPr/>
        </p:nvSpPr>
        <p:spPr>
          <a:xfrm>
            <a:off x="203225" y="275001"/>
            <a:ext cx="8737500" cy="6308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60;p5"/>
          <p:cNvSpPr txBox="1">
            <a:spLocks noGrp="1"/>
          </p:cNvSpPr>
          <p:nvPr>
            <p:ph type="title"/>
          </p:nvPr>
        </p:nvSpPr>
        <p:spPr>
          <a:xfrm>
            <a:off x="819150" y="1127467"/>
            <a:ext cx="7505700" cy="1272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body" idx="1"/>
          </p:nvPr>
        </p:nvSpPr>
        <p:spPr>
          <a:xfrm>
            <a:off x="819151" y="2654300"/>
            <a:ext cx="3686100" cy="3264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body" idx="2"/>
          </p:nvPr>
        </p:nvSpPr>
        <p:spPr>
          <a:xfrm>
            <a:off x="4638676" y="2654300"/>
            <a:ext cx="3686100" cy="3264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sldNum" idx="12"/>
          </p:nvPr>
        </p:nvSpPr>
        <p:spPr>
          <a:xfrm>
            <a:off x="8390734" y="6058224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/>
          <p:nvPr/>
        </p:nvSpPr>
        <p:spPr>
          <a:xfrm flipH="1">
            <a:off x="3582600" y="2067600"/>
            <a:ext cx="5561401" cy="47904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66;p6"/>
          <p:cNvSpPr/>
          <p:nvPr/>
        </p:nvSpPr>
        <p:spPr>
          <a:xfrm>
            <a:off x="30" y="3766000"/>
            <a:ext cx="7370400" cy="3092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67;p6"/>
          <p:cNvSpPr/>
          <p:nvPr/>
        </p:nvSpPr>
        <p:spPr>
          <a:xfrm>
            <a:off x="203225" y="275001"/>
            <a:ext cx="8737500" cy="6308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68;p6"/>
          <p:cNvSpPr txBox="1">
            <a:spLocks noGrp="1"/>
          </p:cNvSpPr>
          <p:nvPr>
            <p:ph type="title"/>
          </p:nvPr>
        </p:nvSpPr>
        <p:spPr>
          <a:xfrm>
            <a:off x="819150" y="1127467"/>
            <a:ext cx="7505700" cy="1272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9" name="Google Shape;69;p6"/>
          <p:cNvSpPr txBox="1">
            <a:spLocks noGrp="1"/>
          </p:cNvSpPr>
          <p:nvPr>
            <p:ph type="sldNum" idx="12"/>
          </p:nvPr>
        </p:nvSpPr>
        <p:spPr>
          <a:xfrm>
            <a:off x="8390734" y="6058224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 flipH="1">
            <a:off x="3582600" y="2067600"/>
            <a:ext cx="5561401" cy="47904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72;p7"/>
          <p:cNvSpPr/>
          <p:nvPr/>
        </p:nvSpPr>
        <p:spPr>
          <a:xfrm>
            <a:off x="30" y="3766000"/>
            <a:ext cx="7370400" cy="3092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73;p7"/>
          <p:cNvSpPr/>
          <p:nvPr/>
        </p:nvSpPr>
        <p:spPr>
          <a:xfrm>
            <a:off x="203225" y="275001"/>
            <a:ext cx="8737500" cy="6308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74;p7"/>
          <p:cNvSpPr txBox="1">
            <a:spLocks noGrp="1"/>
          </p:cNvSpPr>
          <p:nvPr>
            <p:ph type="title"/>
          </p:nvPr>
        </p:nvSpPr>
        <p:spPr>
          <a:xfrm>
            <a:off x="819151" y="1127467"/>
            <a:ext cx="3709200" cy="1844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5" name="Google Shape;75;p7"/>
          <p:cNvSpPr txBox="1">
            <a:spLocks noGrp="1"/>
          </p:cNvSpPr>
          <p:nvPr>
            <p:ph type="body" idx="1"/>
          </p:nvPr>
        </p:nvSpPr>
        <p:spPr>
          <a:xfrm>
            <a:off x="830701" y="3092067"/>
            <a:ext cx="3709200" cy="282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76" name="Google Shape;76;p7"/>
          <p:cNvSpPr txBox="1">
            <a:spLocks noGrp="1"/>
          </p:cNvSpPr>
          <p:nvPr>
            <p:ph type="sldNum" idx="12"/>
          </p:nvPr>
        </p:nvSpPr>
        <p:spPr>
          <a:xfrm>
            <a:off x="8390734" y="6058224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1" y="3764192"/>
            <a:ext cx="7369200" cy="30892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79;p8"/>
          <p:cNvSpPr/>
          <p:nvPr/>
        </p:nvSpPr>
        <p:spPr>
          <a:xfrm flipH="1">
            <a:off x="3583211" y="2072151"/>
            <a:ext cx="5560500" cy="4786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80" name="Google Shape;80;p8"/>
          <p:cNvGrpSpPr/>
          <p:nvPr/>
        </p:nvGrpSpPr>
        <p:grpSpPr>
          <a:xfrm>
            <a:off x="255992" y="-157"/>
            <a:ext cx="2251348" cy="1391211"/>
            <a:chOff x="3961956" y="4383950"/>
            <a:chExt cx="1160548" cy="548700"/>
          </a:xfrm>
        </p:grpSpPr>
        <p:sp>
          <p:nvSpPr>
            <p:cNvPr id="81" name="Google Shape;81;p8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84" name="Google Shape;84;p8"/>
          <p:cNvSpPr/>
          <p:nvPr/>
        </p:nvSpPr>
        <p:spPr>
          <a:xfrm>
            <a:off x="203225" y="275001"/>
            <a:ext cx="8737500" cy="6308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85" name="Google Shape;85;p8"/>
          <p:cNvGrpSpPr/>
          <p:nvPr/>
        </p:nvGrpSpPr>
        <p:grpSpPr>
          <a:xfrm>
            <a:off x="34935" y="6029500"/>
            <a:ext cx="1593307" cy="822763"/>
            <a:chOff x="6917201" y="0"/>
            <a:chExt cx="2227777" cy="863400"/>
          </a:xfrm>
        </p:grpSpPr>
        <p:sp>
          <p:nvSpPr>
            <p:cNvPr id="86" name="Google Shape;86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89" name="Google Shape;89;p8"/>
          <p:cNvGrpSpPr/>
          <p:nvPr/>
        </p:nvGrpSpPr>
        <p:grpSpPr>
          <a:xfrm>
            <a:off x="5886354" y="1657"/>
            <a:ext cx="3257454" cy="1682019"/>
            <a:chOff x="6917201" y="0"/>
            <a:chExt cx="2227777" cy="863400"/>
          </a:xfrm>
        </p:grpSpPr>
        <p:sp>
          <p:nvSpPr>
            <p:cNvPr id="90" name="Google Shape;90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1393930" y="1734863"/>
            <a:ext cx="6366900" cy="338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94" name="Google Shape;94;p8"/>
          <p:cNvSpPr txBox="1">
            <a:spLocks noGrp="1"/>
          </p:cNvSpPr>
          <p:nvPr>
            <p:ph type="sldNum" idx="12"/>
          </p:nvPr>
        </p:nvSpPr>
        <p:spPr>
          <a:xfrm>
            <a:off x="8390734" y="6058224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 flipH="1">
            <a:off x="3582600" y="2067600"/>
            <a:ext cx="5561401" cy="47904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97;p9"/>
          <p:cNvSpPr/>
          <p:nvPr/>
        </p:nvSpPr>
        <p:spPr>
          <a:xfrm>
            <a:off x="30" y="3766000"/>
            <a:ext cx="7370400" cy="3092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98;p9"/>
          <p:cNvSpPr/>
          <p:nvPr/>
        </p:nvSpPr>
        <p:spPr>
          <a:xfrm>
            <a:off x="203225" y="275001"/>
            <a:ext cx="8737500" cy="6308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819152" y="1127467"/>
            <a:ext cx="6424201" cy="940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subTitle" idx="1"/>
          </p:nvPr>
        </p:nvSpPr>
        <p:spPr>
          <a:xfrm>
            <a:off x="819150" y="2067600"/>
            <a:ext cx="58599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9"/>
          <p:cNvSpPr txBox="1">
            <a:spLocks noGrp="1"/>
          </p:cNvSpPr>
          <p:nvPr>
            <p:ph type="body" idx="2"/>
          </p:nvPr>
        </p:nvSpPr>
        <p:spPr>
          <a:xfrm>
            <a:off x="819150" y="3289400"/>
            <a:ext cx="5859900" cy="2794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p9"/>
          <p:cNvSpPr txBox="1">
            <a:spLocks noGrp="1"/>
          </p:cNvSpPr>
          <p:nvPr>
            <p:ph type="sldNum" idx="12"/>
          </p:nvPr>
        </p:nvSpPr>
        <p:spPr>
          <a:xfrm>
            <a:off x="8390734" y="6058224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/>
          <p:nvPr/>
        </p:nvSpPr>
        <p:spPr>
          <a:xfrm>
            <a:off x="30" y="3766000"/>
            <a:ext cx="7370400" cy="3092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5;p10"/>
          <p:cNvSpPr/>
          <p:nvPr/>
        </p:nvSpPr>
        <p:spPr>
          <a:xfrm flipH="1">
            <a:off x="3582600" y="2067600"/>
            <a:ext cx="5561401" cy="47904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6;p10"/>
          <p:cNvSpPr/>
          <p:nvPr/>
        </p:nvSpPr>
        <p:spPr>
          <a:xfrm>
            <a:off x="203225" y="275001"/>
            <a:ext cx="8737500" cy="6308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7;p10"/>
          <p:cNvSpPr txBox="1">
            <a:spLocks noGrp="1"/>
          </p:cNvSpPr>
          <p:nvPr>
            <p:ph type="body" idx="1"/>
          </p:nvPr>
        </p:nvSpPr>
        <p:spPr>
          <a:xfrm>
            <a:off x="328025" y="5551333"/>
            <a:ext cx="7415100" cy="806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08" name="Google Shape;108;p10"/>
          <p:cNvSpPr txBox="1">
            <a:spLocks noGrp="1"/>
          </p:cNvSpPr>
          <p:nvPr>
            <p:ph type="sldNum" idx="12"/>
          </p:nvPr>
        </p:nvSpPr>
        <p:spPr>
          <a:xfrm>
            <a:off x="8390734" y="6058224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hift">
    <p:bg>
      <p:bgPr>
        <a:gradFill flip="none" rotWithShape="1">
          <a:gsLst>
            <a:gs pos="0">
              <a:srgbClr val="000082"/>
            </a:gs>
            <a:gs pos="13000">
              <a:srgbClr val="0047FF"/>
            </a:gs>
            <a:gs pos="28000">
              <a:srgbClr val="000082"/>
            </a:gs>
            <a:gs pos="42999">
              <a:srgbClr val="0047FF"/>
            </a:gs>
            <a:gs pos="58000">
              <a:srgbClr val="000082"/>
            </a:gs>
            <a:gs pos="72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13500000" scaled="0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1" y="593367"/>
            <a:ext cx="8520601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1" y="1536633"/>
            <a:ext cx="8520601" cy="45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390734" y="6058224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1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3.png"/><Relationship Id="rId9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>
            <a:spLocks noGrp="1"/>
          </p:cNvSpPr>
          <p:nvPr>
            <p:ph type="ctrTitle"/>
          </p:nvPr>
        </p:nvSpPr>
        <p:spPr>
          <a:xfrm>
            <a:off x="1274618" y="2430443"/>
            <a:ext cx="6700982" cy="216002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sk-SK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Správa</a:t>
            </a:r>
            <a:r>
              <a:rPr lang="sk-SK" sz="54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sk-SK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o činnosti </a:t>
            </a:r>
            <a:br>
              <a:rPr lang="sk-SK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r>
              <a:rPr lang="sk-SK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 hospodárení</a:t>
            </a:r>
            <a:br>
              <a:rPr lang="sk-SK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r>
              <a:rPr lang="sk-SK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od posledného valného zhromaždenia</a:t>
            </a:r>
            <a:endParaRPr sz="5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9" name="Google Shape;129;p13"/>
          <p:cNvSpPr txBox="1">
            <a:spLocks noGrp="1"/>
          </p:cNvSpPr>
          <p:nvPr>
            <p:ph type="subTitle" idx="1"/>
          </p:nvPr>
        </p:nvSpPr>
        <p:spPr>
          <a:xfrm>
            <a:off x="6764594" y="5009232"/>
            <a:ext cx="1944142" cy="6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07.03.2020</a:t>
            </a:r>
            <a:endParaRPr sz="20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4" name="Picture 2" descr="C:\Users\Karina\Desktop\KARINA\KARINA\RMŽK\LOGA\logo_RMZ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27932"/>
            <a:ext cx="2819400" cy="11394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ĺžnik 4"/>
          <p:cNvSpPr/>
          <p:nvPr/>
        </p:nvSpPr>
        <p:spPr>
          <a:xfrm>
            <a:off x="4477328" y="5759997"/>
            <a:ext cx="42209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 smtClean="0">
                <a:solidFill>
                  <a:srgbClr val="002060"/>
                </a:solidFill>
              </a:rPr>
              <a:t>...aby hlas mladých v Žilinskom kraji bolo počuť!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6"/>
          <p:cNvSpPr txBox="1">
            <a:spLocks noGrp="1"/>
          </p:cNvSpPr>
          <p:nvPr>
            <p:ph type="title"/>
          </p:nvPr>
        </p:nvSpPr>
        <p:spPr>
          <a:xfrm>
            <a:off x="385041" y="452582"/>
            <a:ext cx="2182668" cy="7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AKTIVITY</a:t>
            </a:r>
            <a:endParaRPr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471055" y="2059709"/>
            <a:ext cx="84512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sk-SK" sz="2800" dirty="0" smtClean="0">
              <a:latin typeface="Calibri" pitchFamily="34" charset="0"/>
            </a:endParaRPr>
          </a:p>
          <a:p>
            <a:pPr algn="ctr"/>
            <a:r>
              <a:rPr lang="sk-SK" sz="2800" dirty="0" smtClean="0">
                <a:latin typeface="Calibri" pitchFamily="34" charset="0"/>
              </a:rPr>
              <a:t>                        </a:t>
            </a:r>
          </a:p>
        </p:txBody>
      </p:sp>
      <p:pic>
        <p:nvPicPr>
          <p:cNvPr id="14" name="Picture 2" descr="C:\Users\Karina\Desktop\KARINA\KARINA\RMŽK\LOGA\logo_RMZ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79" y="960582"/>
            <a:ext cx="1241475" cy="4506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Zástupný symbol textu 19"/>
          <p:cNvSpPr>
            <a:spLocks noGrp="1"/>
          </p:cNvSpPr>
          <p:nvPr>
            <p:ph type="body" idx="1"/>
          </p:nvPr>
        </p:nvSpPr>
        <p:spPr>
          <a:xfrm>
            <a:off x="435430" y="1341220"/>
            <a:ext cx="8196942" cy="737952"/>
          </a:xfr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buNone/>
            </a:pPr>
            <a:r>
              <a:rPr lang="sk-SK" sz="3000" b="1" spc="1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sk-SK" sz="3000" dirty="0" smtClean="0">
                <a:solidFill>
                  <a:schemeClr val="accent6">
                    <a:lumMod val="75000"/>
                  </a:schemeClr>
                </a:solidFill>
              </a:rPr>
              <a:t>MAYDAI - </a:t>
            </a:r>
            <a:r>
              <a:rPr lang="sk-SK" sz="3000" dirty="0" err="1" smtClean="0">
                <a:solidFill>
                  <a:schemeClr val="accent6">
                    <a:lumMod val="75000"/>
                  </a:schemeClr>
                </a:solidFill>
              </a:rPr>
              <a:t>Motivation</a:t>
            </a:r>
            <a:r>
              <a:rPr lang="sk-SK" sz="3000" dirty="0" smtClean="0">
                <a:solidFill>
                  <a:schemeClr val="accent6">
                    <a:lumMod val="75000"/>
                  </a:schemeClr>
                </a:solidFill>
              </a:rPr>
              <a:t> and </a:t>
            </a:r>
            <a:r>
              <a:rPr lang="sk-SK" sz="3000" dirty="0" err="1" smtClean="0">
                <a:solidFill>
                  <a:schemeClr val="accent6">
                    <a:lumMod val="75000"/>
                  </a:schemeClr>
                </a:solidFill>
              </a:rPr>
              <a:t>Youth</a:t>
            </a:r>
            <a:r>
              <a:rPr lang="sk-SK" sz="3000" dirty="0" smtClean="0">
                <a:solidFill>
                  <a:schemeClr val="accent6">
                    <a:lumMod val="75000"/>
                  </a:schemeClr>
                </a:solidFill>
              </a:rPr>
              <a:t> Do </a:t>
            </a:r>
            <a:r>
              <a:rPr lang="sk-SK" sz="3000" dirty="0" err="1" smtClean="0">
                <a:solidFill>
                  <a:schemeClr val="accent6">
                    <a:lumMod val="75000"/>
                  </a:schemeClr>
                </a:solidFill>
              </a:rPr>
              <a:t>an</a:t>
            </a:r>
            <a:r>
              <a:rPr lang="sk-SK" sz="30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sk-SK" sz="3000" dirty="0" err="1" smtClean="0">
                <a:solidFill>
                  <a:schemeClr val="accent6">
                    <a:lumMod val="75000"/>
                  </a:schemeClr>
                </a:solidFill>
              </a:rPr>
              <a:t>Innovation</a:t>
            </a:r>
            <a:endParaRPr lang="sk-SK" sz="3000" b="1" spc="150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1" name="Google Shape;147;p16"/>
          <p:cNvSpPr txBox="1">
            <a:spLocks/>
          </p:cNvSpPr>
          <p:nvPr/>
        </p:nvSpPr>
        <p:spPr>
          <a:xfrm>
            <a:off x="3962400" y="481663"/>
            <a:ext cx="4657725" cy="53570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457200" marR="0" lvl="0" indent="-31750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None/>
              <a:tabLst/>
              <a:defRPr/>
            </a:pPr>
            <a:r>
              <a:rPr kumimoji="0" lang="sk-SK" sz="2400" b="1" i="1" u="none" strike="noStrike" kern="0" cap="none" spc="0" normalizeH="0" baseline="0" noProof="0" dirty="0" smtClean="0">
                <a:ln w="50800"/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Medzinárodná</a:t>
            </a:r>
            <a:r>
              <a:rPr kumimoji="0" lang="sk-SK" sz="2400" b="1" i="1" u="none" strike="noStrike" kern="0" cap="none" spc="0" normalizeH="0" noProof="0" dirty="0" smtClean="0">
                <a:ln w="50800"/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 spolupráca</a:t>
            </a:r>
            <a:endParaRPr kumimoji="0" lang="sk-SK" sz="2400" b="1" i="1" u="none" strike="noStrike" kern="0" cap="none" spc="0" normalizeH="0" baseline="0" noProof="0" dirty="0">
              <a:ln w="50800"/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</p:txBody>
      </p:sp>
      <p:sp>
        <p:nvSpPr>
          <p:cNvPr id="18" name="BlokTextu 17"/>
          <p:cNvSpPr txBox="1"/>
          <p:nvPr/>
        </p:nvSpPr>
        <p:spPr>
          <a:xfrm>
            <a:off x="957941" y="2536371"/>
            <a:ext cx="75220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endParaRPr lang="sk-SK" sz="1800" dirty="0" smtClean="0">
              <a:solidFill>
                <a:schemeClr val="bg2"/>
              </a:solidFill>
              <a:latin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sk-SK" sz="1800" dirty="0" smtClean="0">
                <a:solidFill>
                  <a:schemeClr val="bg2"/>
                </a:solidFill>
                <a:latin typeface="Calibri" pitchFamily="34" charset="0"/>
              </a:rPr>
              <a:t>   Medzinárodná konferencia : Motivácia- skok k zážitku, </a:t>
            </a:r>
            <a:r>
              <a:rPr lang="sk-SK" sz="1800" dirty="0" err="1" smtClean="0">
                <a:solidFill>
                  <a:schemeClr val="bg2"/>
                </a:solidFill>
                <a:latin typeface="Calibri" pitchFamily="34" charset="0"/>
              </a:rPr>
              <a:t>Bečva</a:t>
            </a:r>
            <a:r>
              <a:rPr lang="sk-SK" sz="1800" dirty="0" smtClean="0">
                <a:solidFill>
                  <a:schemeClr val="bg2"/>
                </a:solidFill>
                <a:latin typeface="Calibri" pitchFamily="34" charset="0"/>
              </a:rPr>
              <a:t> </a:t>
            </a:r>
            <a:endParaRPr lang="sk-SK" sz="1800" b="1" dirty="0" smtClean="0">
              <a:solidFill>
                <a:schemeClr val="bg2"/>
              </a:solidFill>
              <a:latin typeface="Calibri" pitchFamily="34" charset="0"/>
            </a:endParaRPr>
          </a:p>
          <a:p>
            <a:pPr>
              <a:buFont typeface="Arial" pitchFamily="34" charset="0"/>
              <a:buChar char="•"/>
            </a:pPr>
            <a:endParaRPr lang="sk-SK" sz="1800" dirty="0" smtClean="0">
              <a:solidFill>
                <a:schemeClr val="bg2"/>
              </a:solidFill>
              <a:latin typeface="Calibri" pitchFamily="34" charset="0"/>
            </a:endParaRPr>
          </a:p>
          <a:p>
            <a:endParaRPr lang="sk-SK" sz="1800" dirty="0" smtClean="0">
              <a:latin typeface="Calibri" pitchFamily="34" charset="0"/>
            </a:endParaRPr>
          </a:p>
          <a:p>
            <a:endParaRPr lang="sk-SK" sz="1800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19" name="BlokTextu 18"/>
          <p:cNvSpPr txBox="1"/>
          <p:nvPr/>
        </p:nvSpPr>
        <p:spPr>
          <a:xfrm>
            <a:off x="979714" y="3091544"/>
            <a:ext cx="7554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k-SK" sz="1800" dirty="0" smtClean="0">
                <a:solidFill>
                  <a:schemeClr val="bg2"/>
                </a:solidFill>
                <a:latin typeface="Calibri" pitchFamily="34" charset="0"/>
              </a:rPr>
              <a:t>   </a:t>
            </a:r>
            <a:r>
              <a:rPr lang="sk-SK" sz="1800" dirty="0" smtClean="0">
                <a:latin typeface="Calibri" pitchFamily="34" charset="0"/>
              </a:rPr>
              <a:t>Vzdelávanie pre mládežníckych vedúcich a pracovníkov s mládežou</a:t>
            </a:r>
          </a:p>
          <a:p>
            <a:r>
              <a:rPr lang="sk-SK" sz="1800" dirty="0" smtClean="0">
                <a:latin typeface="Calibri" pitchFamily="34" charset="0"/>
              </a:rPr>
              <a:t>   - 2 fázy: Veľká </a:t>
            </a:r>
            <a:r>
              <a:rPr lang="sk-SK" sz="1800" dirty="0" err="1" smtClean="0">
                <a:latin typeface="Calibri" pitchFamily="34" charset="0"/>
              </a:rPr>
              <a:t>Bystřice</a:t>
            </a:r>
            <a:r>
              <a:rPr lang="sk-SK" sz="1800" dirty="0" smtClean="0">
                <a:latin typeface="Calibri" pitchFamily="34" charset="0"/>
              </a:rPr>
              <a:t>, Ružomberok</a:t>
            </a:r>
            <a:endParaRPr lang="sk-SK" sz="1800" dirty="0">
              <a:latin typeface="Calibri" pitchFamily="34" charset="0"/>
            </a:endParaRPr>
          </a:p>
        </p:txBody>
      </p:sp>
      <p:sp>
        <p:nvSpPr>
          <p:cNvPr id="23" name="BlokTextu 22"/>
          <p:cNvSpPr txBox="1"/>
          <p:nvPr/>
        </p:nvSpPr>
        <p:spPr>
          <a:xfrm>
            <a:off x="1066801" y="2188028"/>
            <a:ext cx="7238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>
                <a:solidFill>
                  <a:schemeClr val="bg2"/>
                </a:solidFill>
                <a:latin typeface="Calibri" pitchFamily="34" charset="0"/>
              </a:rPr>
              <a:t>Partner: Rada </a:t>
            </a:r>
            <a:r>
              <a:rPr lang="sk-SK" sz="2400" b="1" dirty="0" err="1" smtClean="0">
                <a:solidFill>
                  <a:schemeClr val="bg2"/>
                </a:solidFill>
                <a:latin typeface="Calibri" pitchFamily="34" charset="0"/>
              </a:rPr>
              <a:t>děti</a:t>
            </a:r>
            <a:r>
              <a:rPr lang="sk-SK" sz="2400" b="1" dirty="0" smtClean="0">
                <a:solidFill>
                  <a:schemeClr val="bg2"/>
                </a:solidFill>
                <a:latin typeface="Calibri" pitchFamily="34" charset="0"/>
              </a:rPr>
              <a:t> a mládeže </a:t>
            </a:r>
            <a:r>
              <a:rPr lang="sk-SK" sz="2400" b="1" dirty="0" err="1" smtClean="0">
                <a:solidFill>
                  <a:schemeClr val="bg2"/>
                </a:solidFill>
                <a:latin typeface="Calibri" pitchFamily="34" charset="0"/>
              </a:rPr>
              <a:t>Moravskosleského</a:t>
            </a:r>
            <a:r>
              <a:rPr lang="sk-SK" sz="2400" b="1" dirty="0" smtClean="0">
                <a:solidFill>
                  <a:schemeClr val="bg2"/>
                </a:solidFill>
                <a:latin typeface="Calibri" pitchFamily="34" charset="0"/>
              </a:rPr>
              <a:t> kraja</a:t>
            </a:r>
            <a:endParaRPr lang="sk-SK" sz="2400" b="1" dirty="0">
              <a:solidFill>
                <a:schemeClr val="bg2"/>
              </a:solidFill>
              <a:latin typeface="Calibri" pitchFamily="34" charset="0"/>
            </a:endParaRPr>
          </a:p>
        </p:txBody>
      </p:sp>
      <p:sp>
        <p:nvSpPr>
          <p:cNvPr id="16" name="BlokTextu 15"/>
          <p:cNvSpPr txBox="1"/>
          <p:nvPr/>
        </p:nvSpPr>
        <p:spPr>
          <a:xfrm>
            <a:off x="1012373" y="3690258"/>
            <a:ext cx="48985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sk-SK" sz="1600" i="1" dirty="0" smtClean="0">
                <a:latin typeface="Calibri" pitchFamily="34" charset="0"/>
              </a:rPr>
              <a:t>  čaká nás konferencia II  - 29.-31.5.2020, Zuberec</a:t>
            </a:r>
            <a:endParaRPr lang="sk-SK" sz="1800" i="1" dirty="0">
              <a:latin typeface="Calibri" pitchFamily="34" charset="0"/>
            </a:endParaRPr>
          </a:p>
        </p:txBody>
      </p:sp>
      <p:pic>
        <p:nvPicPr>
          <p:cNvPr id="1027" name="Picture 3" descr="F:\18.10.2019 Bečva\IMG_6767 - kópi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45634" y="4184394"/>
            <a:ext cx="3001901" cy="2000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F:\skolenie MAYDAI I.15-17-11-2019 V.Bystrice\IMG_7090 - kópi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8309" y="4064753"/>
            <a:ext cx="3652684" cy="24336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BlokTextu 23"/>
          <p:cNvSpPr txBox="1"/>
          <p:nvPr/>
        </p:nvSpPr>
        <p:spPr>
          <a:xfrm>
            <a:off x="2251587" y="570271"/>
            <a:ext cx="15856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04/2019- 02/2020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3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6"/>
          <p:cNvSpPr txBox="1">
            <a:spLocks noGrp="1"/>
          </p:cNvSpPr>
          <p:nvPr>
            <p:ph type="title"/>
          </p:nvPr>
        </p:nvSpPr>
        <p:spPr>
          <a:xfrm>
            <a:off x="385041" y="452582"/>
            <a:ext cx="2182668" cy="7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AKTIVITY</a:t>
            </a:r>
            <a:endParaRPr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471055" y="2059709"/>
            <a:ext cx="84512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sk-SK" sz="2800" dirty="0" smtClean="0">
              <a:latin typeface="Calibri" pitchFamily="34" charset="0"/>
            </a:endParaRPr>
          </a:p>
          <a:p>
            <a:pPr algn="ctr"/>
            <a:r>
              <a:rPr lang="sk-SK" sz="2800" dirty="0" smtClean="0">
                <a:latin typeface="Calibri" pitchFamily="34" charset="0"/>
              </a:rPr>
              <a:t>                        </a:t>
            </a:r>
          </a:p>
        </p:txBody>
      </p:sp>
      <p:pic>
        <p:nvPicPr>
          <p:cNvPr id="14" name="Picture 2" descr="C:\Users\Karina\Desktop\KARINA\KARINA\RMŽK\LOGA\logo_RMZ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79" y="960582"/>
            <a:ext cx="1241475" cy="4506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Zástupný symbol textu 19"/>
          <p:cNvSpPr>
            <a:spLocks noGrp="1"/>
          </p:cNvSpPr>
          <p:nvPr>
            <p:ph type="body" idx="1"/>
          </p:nvPr>
        </p:nvSpPr>
        <p:spPr>
          <a:xfrm>
            <a:off x="435430" y="1341220"/>
            <a:ext cx="8196942" cy="737952"/>
          </a:xfr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buNone/>
            </a:pPr>
            <a:r>
              <a:rPr lang="sk-SK" sz="3000" b="1" spc="1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sk-SK" sz="3000" dirty="0" smtClean="0">
                <a:solidFill>
                  <a:schemeClr val="accent6">
                    <a:lumMod val="75000"/>
                  </a:schemeClr>
                </a:solidFill>
              </a:rPr>
              <a:t>MAYDAI - </a:t>
            </a:r>
            <a:r>
              <a:rPr lang="sk-SK" sz="3000" dirty="0" err="1" smtClean="0">
                <a:solidFill>
                  <a:schemeClr val="accent6">
                    <a:lumMod val="75000"/>
                  </a:schemeClr>
                </a:solidFill>
              </a:rPr>
              <a:t>Motivation</a:t>
            </a:r>
            <a:r>
              <a:rPr lang="sk-SK" sz="3000" dirty="0" smtClean="0">
                <a:solidFill>
                  <a:schemeClr val="accent6">
                    <a:lumMod val="75000"/>
                  </a:schemeClr>
                </a:solidFill>
              </a:rPr>
              <a:t> and </a:t>
            </a:r>
            <a:r>
              <a:rPr lang="sk-SK" sz="3000" dirty="0" err="1" smtClean="0">
                <a:solidFill>
                  <a:schemeClr val="accent6">
                    <a:lumMod val="75000"/>
                  </a:schemeClr>
                </a:solidFill>
              </a:rPr>
              <a:t>Youth</a:t>
            </a:r>
            <a:r>
              <a:rPr lang="sk-SK" sz="3000" dirty="0" smtClean="0">
                <a:solidFill>
                  <a:schemeClr val="accent6">
                    <a:lumMod val="75000"/>
                  </a:schemeClr>
                </a:solidFill>
              </a:rPr>
              <a:t> Do </a:t>
            </a:r>
            <a:r>
              <a:rPr lang="sk-SK" sz="3000" dirty="0" err="1" smtClean="0">
                <a:solidFill>
                  <a:schemeClr val="accent6">
                    <a:lumMod val="75000"/>
                  </a:schemeClr>
                </a:solidFill>
              </a:rPr>
              <a:t>an</a:t>
            </a:r>
            <a:r>
              <a:rPr lang="sk-SK" sz="30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sk-SK" sz="3000" dirty="0" err="1" smtClean="0">
                <a:solidFill>
                  <a:schemeClr val="accent6">
                    <a:lumMod val="75000"/>
                  </a:schemeClr>
                </a:solidFill>
              </a:rPr>
              <a:t>Innovation</a:t>
            </a:r>
            <a:endParaRPr lang="sk-SK" sz="3000" b="1" spc="150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1" name="Google Shape;147;p16"/>
          <p:cNvSpPr txBox="1">
            <a:spLocks/>
          </p:cNvSpPr>
          <p:nvPr/>
        </p:nvSpPr>
        <p:spPr>
          <a:xfrm>
            <a:off x="3962400" y="481663"/>
            <a:ext cx="4657725" cy="53570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457200" marR="0" lvl="0" indent="-31750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None/>
              <a:tabLst/>
              <a:defRPr/>
            </a:pPr>
            <a:r>
              <a:rPr kumimoji="0" lang="sk-SK" sz="2400" b="1" i="1" u="none" strike="noStrike" kern="0" cap="none" spc="0" normalizeH="0" baseline="0" noProof="0" dirty="0" smtClean="0">
                <a:ln w="50800"/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Medzinárodná</a:t>
            </a:r>
            <a:r>
              <a:rPr kumimoji="0" lang="sk-SK" sz="2400" b="1" i="1" u="none" strike="noStrike" kern="0" cap="none" spc="0" normalizeH="0" noProof="0" dirty="0" smtClean="0">
                <a:ln w="50800"/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 spolupráca</a:t>
            </a:r>
            <a:endParaRPr kumimoji="0" lang="sk-SK" sz="2400" b="1" i="1" u="none" strike="noStrike" kern="0" cap="none" spc="0" normalizeH="0" baseline="0" noProof="0" dirty="0">
              <a:ln w="50800"/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</p:txBody>
      </p:sp>
      <p:sp>
        <p:nvSpPr>
          <p:cNvPr id="18" name="BlokTextu 17"/>
          <p:cNvSpPr txBox="1"/>
          <p:nvPr/>
        </p:nvSpPr>
        <p:spPr>
          <a:xfrm>
            <a:off x="957941" y="2536371"/>
            <a:ext cx="75220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endParaRPr lang="sk-SK" sz="1800" dirty="0" smtClean="0">
              <a:solidFill>
                <a:schemeClr val="bg2"/>
              </a:solidFill>
              <a:latin typeface="Calibri" pitchFamily="34" charset="0"/>
            </a:endParaRPr>
          </a:p>
          <a:p>
            <a:r>
              <a:rPr lang="sk-SK" sz="1800" dirty="0" smtClean="0">
                <a:solidFill>
                  <a:schemeClr val="bg2"/>
                </a:solidFill>
                <a:latin typeface="Calibri" pitchFamily="34" charset="0"/>
              </a:rPr>
              <a:t>   </a:t>
            </a:r>
            <a:endParaRPr lang="sk-SK" sz="1800" b="1" dirty="0" smtClean="0">
              <a:solidFill>
                <a:schemeClr val="bg2"/>
              </a:solidFill>
              <a:latin typeface="Calibri" pitchFamily="34" charset="0"/>
            </a:endParaRPr>
          </a:p>
          <a:p>
            <a:pPr>
              <a:buFont typeface="Arial" pitchFamily="34" charset="0"/>
              <a:buChar char="•"/>
            </a:pPr>
            <a:endParaRPr lang="sk-SK" sz="1800" dirty="0" smtClean="0">
              <a:solidFill>
                <a:schemeClr val="bg2"/>
              </a:solidFill>
              <a:latin typeface="Calibri" pitchFamily="34" charset="0"/>
            </a:endParaRPr>
          </a:p>
          <a:p>
            <a:endParaRPr lang="sk-SK" sz="1800" dirty="0" smtClean="0">
              <a:latin typeface="Calibri" pitchFamily="34" charset="0"/>
            </a:endParaRPr>
          </a:p>
          <a:p>
            <a:endParaRPr lang="sk-SK" sz="1800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23" name="BlokTextu 22"/>
          <p:cNvSpPr txBox="1"/>
          <p:nvPr/>
        </p:nvSpPr>
        <p:spPr>
          <a:xfrm>
            <a:off x="1066801" y="2188028"/>
            <a:ext cx="7238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>
                <a:solidFill>
                  <a:schemeClr val="bg2"/>
                </a:solidFill>
                <a:latin typeface="Calibri" pitchFamily="34" charset="0"/>
              </a:rPr>
              <a:t>Partner: Rada </a:t>
            </a:r>
            <a:r>
              <a:rPr lang="sk-SK" sz="2400" b="1" dirty="0" err="1" smtClean="0">
                <a:solidFill>
                  <a:schemeClr val="bg2"/>
                </a:solidFill>
                <a:latin typeface="Calibri" pitchFamily="34" charset="0"/>
              </a:rPr>
              <a:t>děti</a:t>
            </a:r>
            <a:r>
              <a:rPr lang="sk-SK" sz="2400" b="1" dirty="0" smtClean="0">
                <a:solidFill>
                  <a:schemeClr val="bg2"/>
                </a:solidFill>
                <a:latin typeface="Calibri" pitchFamily="34" charset="0"/>
              </a:rPr>
              <a:t> a mládeže </a:t>
            </a:r>
            <a:r>
              <a:rPr lang="sk-SK" sz="2400" b="1" dirty="0" err="1" smtClean="0">
                <a:solidFill>
                  <a:schemeClr val="bg2"/>
                </a:solidFill>
                <a:latin typeface="Calibri" pitchFamily="34" charset="0"/>
              </a:rPr>
              <a:t>Moravskosleského</a:t>
            </a:r>
            <a:r>
              <a:rPr lang="sk-SK" sz="2400" b="1" dirty="0" smtClean="0">
                <a:solidFill>
                  <a:schemeClr val="bg2"/>
                </a:solidFill>
                <a:latin typeface="Calibri" pitchFamily="34" charset="0"/>
              </a:rPr>
              <a:t> kraja</a:t>
            </a:r>
            <a:endParaRPr lang="sk-SK" sz="2400" b="1" dirty="0">
              <a:solidFill>
                <a:schemeClr val="bg2"/>
              </a:solidFill>
              <a:latin typeface="Calibri" pitchFamily="34" charset="0"/>
            </a:endParaRPr>
          </a:p>
        </p:txBody>
      </p:sp>
      <p:pic>
        <p:nvPicPr>
          <p:cNvPr id="2050" name="Picture 2" descr="F:\18.10.2019 Bečva\IMG_6839 - kópi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7940" y="2660395"/>
            <a:ext cx="3518537" cy="2344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36331" y="4618139"/>
            <a:ext cx="2874998" cy="19154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F:\skolenie MAYDAI I.15-17-11-2019 V.Bystrice\IMG_7042 - kópia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5693155" y="4183184"/>
            <a:ext cx="3188306" cy="21242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 descr="F:\MAYDAI Rožumberok 2020_01_24-26\IMG_5054 - kópia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57292" y="2591568"/>
            <a:ext cx="3400476" cy="2265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BlokTextu 21"/>
          <p:cNvSpPr txBox="1"/>
          <p:nvPr/>
        </p:nvSpPr>
        <p:spPr>
          <a:xfrm>
            <a:off x="2251587" y="570271"/>
            <a:ext cx="15856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04/2019- 02/2020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6"/>
          <p:cNvSpPr txBox="1">
            <a:spLocks noGrp="1"/>
          </p:cNvSpPr>
          <p:nvPr>
            <p:ph type="title"/>
          </p:nvPr>
        </p:nvSpPr>
        <p:spPr>
          <a:xfrm>
            <a:off x="385041" y="452582"/>
            <a:ext cx="2182668" cy="7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AKTIVITY</a:t>
            </a:r>
            <a:endParaRPr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471055" y="2059709"/>
            <a:ext cx="84512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sk-SK" sz="2800" dirty="0" smtClean="0">
              <a:latin typeface="Calibri" pitchFamily="34" charset="0"/>
            </a:endParaRPr>
          </a:p>
          <a:p>
            <a:pPr algn="ctr"/>
            <a:r>
              <a:rPr lang="sk-SK" sz="2800" dirty="0" smtClean="0">
                <a:latin typeface="Calibri" pitchFamily="34" charset="0"/>
              </a:rPr>
              <a:t>                        </a:t>
            </a:r>
          </a:p>
        </p:txBody>
      </p:sp>
      <p:pic>
        <p:nvPicPr>
          <p:cNvPr id="14" name="Picture 2" descr="C:\Users\Karina\Desktop\KARINA\KARINA\RMŽK\LOGA\logo_RMZ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79" y="960582"/>
            <a:ext cx="1241475" cy="4506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Zástupný symbol textu 19"/>
          <p:cNvSpPr>
            <a:spLocks noGrp="1"/>
          </p:cNvSpPr>
          <p:nvPr>
            <p:ph type="body" idx="1"/>
          </p:nvPr>
        </p:nvSpPr>
        <p:spPr>
          <a:xfrm>
            <a:off x="1162174" y="1341220"/>
            <a:ext cx="7139709" cy="737952"/>
          </a:xfr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buNone/>
            </a:pPr>
            <a:r>
              <a:rPr lang="sk-SK" sz="3000" b="1" spc="1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Vzdelávanie žiackych školských rád</a:t>
            </a:r>
            <a:endParaRPr lang="sk-SK" sz="3000" b="1" spc="150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1" name="Google Shape;147;p16"/>
          <p:cNvSpPr txBox="1">
            <a:spLocks/>
          </p:cNvSpPr>
          <p:nvPr/>
        </p:nvSpPr>
        <p:spPr>
          <a:xfrm>
            <a:off x="5107709" y="481663"/>
            <a:ext cx="3512416" cy="53570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457200" marR="0" lvl="0" indent="-31750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None/>
              <a:tabLst/>
              <a:defRPr/>
            </a:pPr>
            <a:r>
              <a:rPr kumimoji="0" lang="sk-SK" sz="2400" b="1" i="1" u="none" strike="noStrike" kern="0" cap="none" spc="0" normalizeH="0" baseline="0" noProof="0" dirty="0" smtClean="0">
                <a:ln w="50800"/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Žiacka samospráva</a:t>
            </a:r>
            <a:endParaRPr kumimoji="0" lang="sk-SK" sz="2400" b="1" i="1" u="none" strike="noStrike" kern="0" cap="none" spc="0" normalizeH="0" baseline="0" noProof="0" dirty="0">
              <a:ln w="50800"/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</p:txBody>
      </p:sp>
      <p:sp>
        <p:nvSpPr>
          <p:cNvPr id="13" name="BlokTextu 12"/>
          <p:cNvSpPr txBox="1"/>
          <p:nvPr/>
        </p:nvSpPr>
        <p:spPr>
          <a:xfrm>
            <a:off x="840921" y="2215243"/>
            <a:ext cx="70185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k-SK" sz="3200" dirty="0" smtClean="0">
                <a:latin typeface="Calibri" pitchFamily="34" charset="0"/>
              </a:rPr>
              <a:t>Akreditované</a:t>
            </a:r>
            <a:r>
              <a:rPr lang="sk-SK" sz="1800" dirty="0" smtClean="0"/>
              <a:t> </a:t>
            </a:r>
            <a:r>
              <a:rPr lang="sk-SK" sz="3200" dirty="0" smtClean="0">
                <a:latin typeface="Calibri" pitchFamily="34" charset="0"/>
              </a:rPr>
              <a:t>vzdelávanie  </a:t>
            </a:r>
          </a:p>
          <a:p>
            <a:pPr lvl="0"/>
            <a:r>
              <a:rPr lang="sk-SK" sz="3200" b="1" dirty="0" smtClean="0">
                <a:latin typeface="Calibri" pitchFamily="34" charset="0"/>
              </a:rPr>
              <a:t>                          Líder žiackej školskej rady</a:t>
            </a:r>
          </a:p>
          <a:p>
            <a:pPr lvl="0"/>
            <a:endParaRPr lang="sk-SK" sz="3200" dirty="0" smtClean="0">
              <a:latin typeface="Calibri" pitchFamily="34" charset="0"/>
            </a:endParaRPr>
          </a:p>
        </p:txBody>
      </p:sp>
      <p:sp>
        <p:nvSpPr>
          <p:cNvPr id="11" name="BlokTextu 10"/>
          <p:cNvSpPr txBox="1"/>
          <p:nvPr/>
        </p:nvSpPr>
        <p:spPr>
          <a:xfrm>
            <a:off x="486345" y="3321197"/>
            <a:ext cx="30262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k-SK" sz="2000" b="1" i="1" dirty="0" smtClean="0">
                <a:latin typeface="Calibri" pitchFamily="34" charset="0"/>
              </a:rPr>
              <a:t> 3- fázové vzdelávanie</a:t>
            </a:r>
            <a:endParaRPr lang="sk-SK" sz="2000" b="1" i="1" dirty="0">
              <a:latin typeface="Calibri" pitchFamily="34" charset="0"/>
            </a:endParaRPr>
          </a:p>
        </p:txBody>
      </p:sp>
      <p:sp>
        <p:nvSpPr>
          <p:cNvPr id="15" name="BlokTextu 14"/>
          <p:cNvSpPr txBox="1"/>
          <p:nvPr/>
        </p:nvSpPr>
        <p:spPr>
          <a:xfrm>
            <a:off x="3919559" y="3411441"/>
            <a:ext cx="54646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k-SK" sz="2000" b="1" dirty="0" smtClean="0">
                <a:latin typeface="Calibri" pitchFamily="34" charset="0"/>
              </a:rPr>
              <a:t> </a:t>
            </a:r>
            <a:r>
              <a:rPr lang="sk-SK" sz="2000" b="1" i="1" dirty="0" smtClean="0">
                <a:latin typeface="Calibri" pitchFamily="34" charset="0"/>
              </a:rPr>
              <a:t>osvedčenie bolo udelené 14 absolventom</a:t>
            </a:r>
            <a:endParaRPr lang="sk-SK" sz="2000" b="1" i="1" dirty="0">
              <a:latin typeface="Calibri" pitchFamily="34" charset="0"/>
            </a:endParaRPr>
          </a:p>
        </p:txBody>
      </p:sp>
      <p:sp>
        <p:nvSpPr>
          <p:cNvPr id="19" name="BlokTextu 18"/>
          <p:cNvSpPr txBox="1"/>
          <p:nvPr/>
        </p:nvSpPr>
        <p:spPr>
          <a:xfrm>
            <a:off x="5497286" y="5856514"/>
            <a:ext cx="3472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>
                <a:solidFill>
                  <a:schemeClr val="bg2"/>
                </a:solidFill>
                <a:latin typeface="Calibri" pitchFamily="34" charset="0"/>
              </a:rPr>
              <a:t>Pod záštitou </a:t>
            </a:r>
            <a:r>
              <a:rPr lang="sk-SK" dirty="0" smtClean="0">
                <a:latin typeface="Calibri" pitchFamily="34" charset="0"/>
              </a:rPr>
              <a:t>Eriky </a:t>
            </a:r>
            <a:r>
              <a:rPr lang="sk-SK" dirty="0" err="1" smtClean="0">
                <a:latin typeface="Calibri" pitchFamily="34" charset="0"/>
              </a:rPr>
              <a:t>Jurinovej</a:t>
            </a:r>
            <a:r>
              <a:rPr lang="sk-SK" dirty="0" smtClean="0">
                <a:latin typeface="Calibri" pitchFamily="34" charset="0"/>
              </a:rPr>
              <a:t>, predsedníčky Žilinského samosprávneho kraja</a:t>
            </a:r>
            <a:endParaRPr lang="sk-SK" dirty="0"/>
          </a:p>
        </p:txBody>
      </p:sp>
      <p:pic>
        <p:nvPicPr>
          <p:cNvPr id="3074" name="Picture 2" descr="F:\skolenie ŽŠR akreditované 4.-6.10.2019 Parnica\IMG_6389 - kópi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71768" y="3850099"/>
            <a:ext cx="2974257" cy="19815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F:\24.-24.11.2019 akreditované školenie 3 fáza Terchová\IMG_7420 - kópia - kópi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2691" y="3798681"/>
            <a:ext cx="4426148" cy="2495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BlokTextu 21"/>
          <p:cNvSpPr txBox="1"/>
          <p:nvPr/>
        </p:nvSpPr>
        <p:spPr>
          <a:xfrm>
            <a:off x="2394091" y="605897"/>
            <a:ext cx="15856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04/2019- 02/2020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6"/>
          <p:cNvSpPr txBox="1">
            <a:spLocks noGrp="1"/>
          </p:cNvSpPr>
          <p:nvPr>
            <p:ph type="title"/>
          </p:nvPr>
        </p:nvSpPr>
        <p:spPr>
          <a:xfrm>
            <a:off x="385041" y="452582"/>
            <a:ext cx="2182668" cy="7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AKTIVITY</a:t>
            </a:r>
            <a:endParaRPr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471055" y="2059709"/>
            <a:ext cx="84512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sk-SK" sz="2800" dirty="0" smtClean="0">
              <a:latin typeface="Calibri" pitchFamily="34" charset="0"/>
            </a:endParaRPr>
          </a:p>
          <a:p>
            <a:pPr algn="ctr"/>
            <a:r>
              <a:rPr lang="sk-SK" sz="2800" dirty="0" smtClean="0">
                <a:latin typeface="Calibri" pitchFamily="34" charset="0"/>
              </a:rPr>
              <a:t>                        </a:t>
            </a:r>
          </a:p>
        </p:txBody>
      </p:sp>
      <p:pic>
        <p:nvPicPr>
          <p:cNvPr id="14" name="Picture 2" descr="C:\Users\Karina\Desktop\KARINA\KARINA\RMŽK\LOGA\logo_RMZ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79" y="960582"/>
            <a:ext cx="1241475" cy="4506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Zástupný symbol textu 19"/>
          <p:cNvSpPr>
            <a:spLocks noGrp="1"/>
          </p:cNvSpPr>
          <p:nvPr>
            <p:ph type="body" idx="1"/>
          </p:nvPr>
        </p:nvSpPr>
        <p:spPr>
          <a:xfrm>
            <a:off x="1209675" y="1341220"/>
            <a:ext cx="7139709" cy="737952"/>
          </a:xfr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buNone/>
            </a:pPr>
            <a:r>
              <a:rPr lang="sk-SK" sz="3000" b="1" spc="1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Vzdelávanie žiackych školských rád</a:t>
            </a:r>
            <a:endParaRPr lang="sk-SK" sz="3000" b="1" spc="150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1" name="Google Shape;147;p16"/>
          <p:cNvSpPr txBox="1">
            <a:spLocks/>
          </p:cNvSpPr>
          <p:nvPr/>
        </p:nvSpPr>
        <p:spPr>
          <a:xfrm>
            <a:off x="5107709" y="481663"/>
            <a:ext cx="3512416" cy="53570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457200" marR="0" lvl="0" indent="-31750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None/>
              <a:tabLst/>
              <a:defRPr/>
            </a:pPr>
            <a:r>
              <a:rPr kumimoji="0" lang="sk-SK" sz="2400" b="1" i="1" u="none" strike="noStrike" kern="0" cap="none" spc="0" normalizeH="0" baseline="0" noProof="0" dirty="0" smtClean="0">
                <a:ln w="50800"/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Žiacka samospráva</a:t>
            </a:r>
            <a:endParaRPr kumimoji="0" lang="sk-SK" sz="2400" b="1" i="1" u="none" strike="noStrike" kern="0" cap="none" spc="0" normalizeH="0" baseline="0" noProof="0" dirty="0">
              <a:ln w="50800"/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</p:txBody>
      </p:sp>
      <p:sp>
        <p:nvSpPr>
          <p:cNvPr id="13" name="BlokTextu 12"/>
          <p:cNvSpPr txBox="1"/>
          <p:nvPr/>
        </p:nvSpPr>
        <p:spPr>
          <a:xfrm>
            <a:off x="840921" y="2215243"/>
            <a:ext cx="70185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k-SK" sz="3200" b="1" dirty="0" smtClean="0">
                <a:latin typeface="Calibri" pitchFamily="34" charset="0"/>
              </a:rPr>
              <a:t>Jednodňové školenie celých tímov zo žiackych školských rád</a:t>
            </a:r>
          </a:p>
        </p:txBody>
      </p:sp>
      <p:sp>
        <p:nvSpPr>
          <p:cNvPr id="18" name="BlokTextu 17"/>
          <p:cNvSpPr txBox="1"/>
          <p:nvPr/>
        </p:nvSpPr>
        <p:spPr>
          <a:xfrm>
            <a:off x="918359" y="3915888"/>
            <a:ext cx="3788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k-SK" sz="1800" dirty="0" smtClean="0">
                <a:latin typeface="Calibri" pitchFamily="34" charset="0"/>
              </a:rPr>
              <a:t> Strednej odbornej škole, Námestovo </a:t>
            </a:r>
            <a:endParaRPr lang="sk-SK" sz="1800" dirty="0">
              <a:latin typeface="Calibri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0777" y="4945063"/>
            <a:ext cx="2231688" cy="1488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E:\rmzk\2018 rmzk\14.11. OA Čadca\DSC03227 - kópi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46219" y="4942115"/>
            <a:ext cx="2071869" cy="1381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14434" y="2876777"/>
            <a:ext cx="2296976" cy="1531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64046" y="3614057"/>
            <a:ext cx="2077649" cy="1385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238977" y="4857977"/>
            <a:ext cx="1958975" cy="1306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BlokTextu 16"/>
          <p:cNvSpPr txBox="1"/>
          <p:nvPr/>
        </p:nvSpPr>
        <p:spPr>
          <a:xfrm>
            <a:off x="2441592" y="582146"/>
            <a:ext cx="15856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04/2019- 02/2020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6"/>
          <p:cNvSpPr txBox="1">
            <a:spLocks noGrp="1"/>
          </p:cNvSpPr>
          <p:nvPr>
            <p:ph type="title"/>
          </p:nvPr>
        </p:nvSpPr>
        <p:spPr>
          <a:xfrm>
            <a:off x="385041" y="452582"/>
            <a:ext cx="2182668" cy="7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AKTIVITY</a:t>
            </a:r>
            <a:endParaRPr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471055" y="2059709"/>
            <a:ext cx="84512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sk-SK" sz="2800" dirty="0" smtClean="0">
              <a:latin typeface="Calibri" pitchFamily="34" charset="0"/>
            </a:endParaRPr>
          </a:p>
          <a:p>
            <a:pPr algn="ctr"/>
            <a:r>
              <a:rPr lang="sk-SK" sz="2800" dirty="0" smtClean="0">
                <a:latin typeface="Calibri" pitchFamily="34" charset="0"/>
              </a:rPr>
              <a:t>                        </a:t>
            </a:r>
          </a:p>
        </p:txBody>
      </p:sp>
      <p:pic>
        <p:nvPicPr>
          <p:cNvPr id="14" name="Picture 2" descr="C:\Users\Karina\Desktop\KARINA\KARINA\RMŽK\LOGA\logo_RMZ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79" y="960582"/>
            <a:ext cx="1241475" cy="4506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Zástupný symbol textu 19"/>
          <p:cNvSpPr>
            <a:spLocks noGrp="1"/>
          </p:cNvSpPr>
          <p:nvPr>
            <p:ph type="body" idx="1"/>
          </p:nvPr>
        </p:nvSpPr>
        <p:spPr>
          <a:xfrm>
            <a:off x="1209675" y="1341220"/>
            <a:ext cx="7139709" cy="737952"/>
          </a:xfr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buNone/>
            </a:pPr>
            <a:r>
              <a:rPr lang="sk-SK" sz="3000" b="1" spc="1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Vzdelávanie žiackych školských rád</a:t>
            </a:r>
            <a:endParaRPr lang="sk-SK" sz="3000" b="1" spc="150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1" name="Google Shape;147;p16"/>
          <p:cNvSpPr txBox="1">
            <a:spLocks/>
          </p:cNvSpPr>
          <p:nvPr/>
        </p:nvSpPr>
        <p:spPr>
          <a:xfrm>
            <a:off x="5107709" y="481663"/>
            <a:ext cx="3512416" cy="53570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457200" marR="0" lvl="0" indent="-31750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None/>
              <a:tabLst/>
              <a:defRPr/>
            </a:pPr>
            <a:r>
              <a:rPr kumimoji="0" lang="sk-SK" sz="2400" b="1" i="1" u="none" strike="noStrike" kern="0" cap="none" spc="0" normalizeH="0" baseline="0" noProof="0" dirty="0" smtClean="0">
                <a:ln w="50800"/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Žiacka samospráva</a:t>
            </a:r>
            <a:endParaRPr kumimoji="0" lang="sk-SK" sz="2400" b="1" i="1" u="none" strike="noStrike" kern="0" cap="none" spc="0" normalizeH="0" baseline="0" noProof="0" dirty="0">
              <a:ln w="50800"/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</p:txBody>
      </p:sp>
      <p:sp>
        <p:nvSpPr>
          <p:cNvPr id="13" name="BlokTextu 12"/>
          <p:cNvSpPr txBox="1"/>
          <p:nvPr/>
        </p:nvSpPr>
        <p:spPr>
          <a:xfrm>
            <a:off x="500742" y="2215243"/>
            <a:ext cx="80118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sk-SK" sz="3000" b="1" dirty="0" smtClean="0">
                <a:latin typeface="Calibri" pitchFamily="34" charset="0"/>
              </a:rPr>
              <a:t>Školenie  nových členov zo žiackych školských rád stredných škôl</a:t>
            </a:r>
          </a:p>
        </p:txBody>
      </p:sp>
      <p:sp>
        <p:nvSpPr>
          <p:cNvPr id="18" name="BlokTextu 17"/>
          <p:cNvSpPr txBox="1"/>
          <p:nvPr/>
        </p:nvSpPr>
        <p:spPr>
          <a:xfrm>
            <a:off x="653142" y="3233058"/>
            <a:ext cx="8055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k-SK" sz="1800" dirty="0" smtClean="0">
                <a:latin typeface="Calibri" pitchFamily="34" charset="0"/>
              </a:rPr>
              <a:t>  realizovaný 1 turnus  25.-27.10.2019</a:t>
            </a:r>
            <a:endParaRPr lang="sk-SK" sz="1800" dirty="0">
              <a:latin typeface="Calibri" pitchFamily="34" charset="0"/>
            </a:endParaRPr>
          </a:p>
        </p:txBody>
      </p:sp>
      <p:sp>
        <p:nvSpPr>
          <p:cNvPr id="15" name="BlokTextu 14"/>
          <p:cNvSpPr txBox="1"/>
          <p:nvPr/>
        </p:nvSpPr>
        <p:spPr>
          <a:xfrm>
            <a:off x="2251587" y="570271"/>
            <a:ext cx="15856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04/2019- 02/2020</a:t>
            </a:r>
            <a:endParaRPr lang="sk-SK" dirty="0"/>
          </a:p>
        </p:txBody>
      </p:sp>
      <p:sp>
        <p:nvSpPr>
          <p:cNvPr id="16" name="BlokTextu 15"/>
          <p:cNvSpPr txBox="1"/>
          <p:nvPr/>
        </p:nvSpPr>
        <p:spPr>
          <a:xfrm>
            <a:off x="736270" y="3691502"/>
            <a:ext cx="3732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k-SK" dirty="0" smtClean="0"/>
              <a:t> </a:t>
            </a:r>
            <a:r>
              <a:rPr lang="sk-SK" sz="1800" dirty="0" smtClean="0">
                <a:latin typeface="Calibri" pitchFamily="34" charset="0"/>
              </a:rPr>
              <a:t>plánovaný</a:t>
            </a:r>
            <a:r>
              <a:rPr lang="sk-SK" dirty="0" smtClean="0"/>
              <a:t> ďalší: 17.-19.4.2020 Terchová</a:t>
            </a:r>
            <a:endParaRPr lang="sk-SK" dirty="0"/>
          </a:p>
        </p:txBody>
      </p:sp>
      <p:pic>
        <p:nvPicPr>
          <p:cNvPr id="5122" name="Picture 2" descr="F:\školenie ŽSR 25-27.10.2019- 1 turnus terchova\Fotky v iCloude od používateľa Valeria Andrienko\IMG_0647 - kópia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78879" y="3302825"/>
            <a:ext cx="4083132" cy="3062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F:\školenie ŽSR 25-27.10.2019- 1 turnus terchova\Fotky v iCloude od používateľa Valeria Andrienko\IMG_6940 - kópi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0644" y="4132552"/>
            <a:ext cx="3548742" cy="2364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6"/>
          <p:cNvSpPr txBox="1">
            <a:spLocks noGrp="1"/>
          </p:cNvSpPr>
          <p:nvPr>
            <p:ph type="title"/>
          </p:nvPr>
        </p:nvSpPr>
        <p:spPr>
          <a:xfrm>
            <a:off x="385041" y="452582"/>
            <a:ext cx="2182668" cy="7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AKTIVITY</a:t>
            </a:r>
            <a:endParaRPr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471055" y="2059709"/>
            <a:ext cx="84512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sk-SK" sz="2800" dirty="0" smtClean="0">
              <a:latin typeface="Calibri" pitchFamily="34" charset="0"/>
            </a:endParaRPr>
          </a:p>
          <a:p>
            <a:pPr algn="ctr"/>
            <a:r>
              <a:rPr lang="sk-SK" sz="2800" dirty="0" smtClean="0">
                <a:latin typeface="Calibri" pitchFamily="34" charset="0"/>
              </a:rPr>
              <a:t>                        </a:t>
            </a:r>
          </a:p>
        </p:txBody>
      </p:sp>
      <p:pic>
        <p:nvPicPr>
          <p:cNvPr id="14" name="Picture 2" descr="C:\Users\Karina\Desktop\KARINA\KARINA\RMŽK\LOGA\logo_RMZ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79" y="960582"/>
            <a:ext cx="1241475" cy="4506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Zástupný symbol textu 19"/>
          <p:cNvSpPr>
            <a:spLocks noGrp="1"/>
          </p:cNvSpPr>
          <p:nvPr>
            <p:ph type="body" idx="1"/>
          </p:nvPr>
        </p:nvSpPr>
        <p:spPr>
          <a:xfrm>
            <a:off x="1104405" y="1341220"/>
            <a:ext cx="7647708" cy="796338"/>
          </a:xfr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buNone/>
            </a:pPr>
            <a:r>
              <a:rPr lang="sk-SK" sz="3000" b="1" spc="1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Vzdelávanie </a:t>
            </a:r>
            <a:r>
              <a:rPr lang="sk-SK" sz="3000" b="1" spc="1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k</a:t>
            </a:r>
            <a:r>
              <a:rPr lang="sk-SK" sz="3000" b="1" spc="1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oordinátorov  ŽŠR</a:t>
            </a:r>
            <a:endParaRPr lang="sk-SK" sz="3000" b="1" spc="150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1" name="Google Shape;147;p16"/>
          <p:cNvSpPr txBox="1">
            <a:spLocks/>
          </p:cNvSpPr>
          <p:nvPr/>
        </p:nvSpPr>
        <p:spPr>
          <a:xfrm>
            <a:off x="5107709" y="481663"/>
            <a:ext cx="3512416" cy="53570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457200" marR="0" lvl="0" indent="-31750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None/>
              <a:tabLst/>
              <a:defRPr/>
            </a:pPr>
            <a:r>
              <a:rPr kumimoji="0" lang="sk-SK" sz="2400" b="1" i="1" u="none" strike="noStrike" kern="0" cap="none" spc="0" normalizeH="0" baseline="0" noProof="0" dirty="0" smtClean="0">
                <a:ln w="50800"/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Žiacka samospráva</a:t>
            </a:r>
            <a:endParaRPr kumimoji="0" lang="sk-SK" sz="2400" b="1" i="1" u="none" strike="noStrike" kern="0" cap="none" spc="0" normalizeH="0" baseline="0" noProof="0" dirty="0">
              <a:ln w="50800"/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</p:txBody>
      </p:sp>
      <p:sp>
        <p:nvSpPr>
          <p:cNvPr id="13" name="BlokTextu 12"/>
          <p:cNvSpPr txBox="1"/>
          <p:nvPr/>
        </p:nvSpPr>
        <p:spPr>
          <a:xfrm>
            <a:off x="500742" y="2215243"/>
            <a:ext cx="80118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sk-SK" sz="3000" b="1" dirty="0" err="1" smtClean="0">
                <a:latin typeface="Calibri" pitchFamily="34" charset="0"/>
              </a:rPr>
              <a:t>Workshop</a:t>
            </a:r>
            <a:r>
              <a:rPr lang="sk-SK" sz="3000" b="1" dirty="0" smtClean="0">
                <a:latin typeface="Calibri" pitchFamily="34" charset="0"/>
              </a:rPr>
              <a:t> pre koordinátorov žiackych školských rád stredných škôl</a:t>
            </a:r>
          </a:p>
        </p:txBody>
      </p:sp>
      <p:sp>
        <p:nvSpPr>
          <p:cNvPr id="22" name="BlokTextu 21"/>
          <p:cNvSpPr txBox="1"/>
          <p:nvPr/>
        </p:nvSpPr>
        <p:spPr>
          <a:xfrm>
            <a:off x="620485" y="3211287"/>
            <a:ext cx="3940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8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14.-15.10.2019 Terchová</a:t>
            </a:r>
            <a:endParaRPr lang="sk-SK" sz="1800" b="1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</p:txBody>
      </p:sp>
      <p:pic>
        <p:nvPicPr>
          <p:cNvPr id="6146" name="Picture 2" descr="E:\rmzk\2019 rmzk\14-15-10-2019- workshop koordinatori zSR\DSC04467 - kópi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78234" y="3183350"/>
            <a:ext cx="4215287" cy="2806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 descr="E:\rmzk\2019 rmzk\14-15-10-2019- workshop koordinatori zSR\DSC04470 - kópi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6383" y="3694690"/>
            <a:ext cx="3409352" cy="2270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BlokTextu 16"/>
          <p:cNvSpPr txBox="1"/>
          <p:nvPr/>
        </p:nvSpPr>
        <p:spPr>
          <a:xfrm>
            <a:off x="2441592" y="570271"/>
            <a:ext cx="15856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04/2019- 02/2020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6"/>
          <p:cNvSpPr txBox="1">
            <a:spLocks noGrp="1"/>
          </p:cNvSpPr>
          <p:nvPr>
            <p:ph type="title"/>
          </p:nvPr>
        </p:nvSpPr>
        <p:spPr>
          <a:xfrm>
            <a:off x="385041" y="452582"/>
            <a:ext cx="2182668" cy="7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AKTIVITY</a:t>
            </a:r>
            <a:endParaRPr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471055" y="2059709"/>
            <a:ext cx="84512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sk-SK" sz="2800" dirty="0" smtClean="0">
              <a:latin typeface="Calibri" pitchFamily="34" charset="0"/>
            </a:endParaRPr>
          </a:p>
          <a:p>
            <a:pPr algn="ctr"/>
            <a:r>
              <a:rPr lang="sk-SK" sz="2800" dirty="0" smtClean="0">
                <a:latin typeface="Calibri" pitchFamily="34" charset="0"/>
              </a:rPr>
              <a:t>                        </a:t>
            </a:r>
          </a:p>
        </p:txBody>
      </p:sp>
      <p:pic>
        <p:nvPicPr>
          <p:cNvPr id="14" name="Picture 2" descr="C:\Users\Karina\Desktop\KARINA\KARINA\RMŽK\LOGA\logo_RMZ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79" y="960582"/>
            <a:ext cx="1241475" cy="4506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Zástupný symbol textu 19"/>
          <p:cNvSpPr>
            <a:spLocks noGrp="1"/>
          </p:cNvSpPr>
          <p:nvPr>
            <p:ph type="body" idx="1"/>
          </p:nvPr>
        </p:nvSpPr>
        <p:spPr>
          <a:xfrm>
            <a:off x="1209675" y="1341220"/>
            <a:ext cx="7139709" cy="737952"/>
          </a:xfr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buNone/>
            </a:pPr>
            <a:r>
              <a:rPr lang="sk-SK" sz="3000" b="1" spc="1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    Bodka za školským rokom  2019</a:t>
            </a:r>
            <a:endParaRPr lang="sk-SK" sz="3000" b="1" spc="150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1" name="Google Shape;147;p16"/>
          <p:cNvSpPr txBox="1">
            <a:spLocks/>
          </p:cNvSpPr>
          <p:nvPr/>
        </p:nvSpPr>
        <p:spPr>
          <a:xfrm>
            <a:off x="5107709" y="481663"/>
            <a:ext cx="3512416" cy="53570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457200" marR="0" lvl="0" indent="-31750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None/>
              <a:tabLst/>
              <a:defRPr/>
            </a:pPr>
            <a:r>
              <a:rPr kumimoji="0" lang="sk-SK" sz="2400" b="1" i="1" u="none" strike="noStrike" kern="0" cap="none" spc="0" normalizeH="0" baseline="0" noProof="0" dirty="0" smtClean="0">
                <a:ln w="50800"/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Žiacka samospráva</a:t>
            </a:r>
            <a:endParaRPr kumimoji="0" lang="sk-SK" sz="2400" b="1" i="1" u="none" strike="noStrike" kern="0" cap="none" spc="0" normalizeH="0" baseline="0" noProof="0" dirty="0">
              <a:ln w="50800"/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</p:txBody>
      </p:sp>
      <p:sp>
        <p:nvSpPr>
          <p:cNvPr id="13" name="BlokTextu 12"/>
          <p:cNvSpPr txBox="1"/>
          <p:nvPr/>
        </p:nvSpPr>
        <p:spPr>
          <a:xfrm>
            <a:off x="500742" y="2215243"/>
            <a:ext cx="80118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sk-SK" sz="3000" b="1" dirty="0" smtClean="0">
                <a:latin typeface="Calibri" pitchFamily="34" charset="0"/>
              </a:rPr>
              <a:t>Tvorba spoločného plánu činnosti RMŽK a ŽŠR na nový školský rok</a:t>
            </a:r>
          </a:p>
        </p:txBody>
      </p:sp>
      <p:pic>
        <p:nvPicPr>
          <p:cNvPr id="7170" name="Picture 2" descr="E:\rmzk\2019 rmzk\24.6.2019 Bodka za školským rokom\DSC04012 - kópi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8759" y="3432732"/>
            <a:ext cx="4440918" cy="2957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1" name="Picture 3" descr="E:\rmzk\2019 rmzk\24.6.2019 Bodka za školským rokom\DSC03955 - kópi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4622" y="3658364"/>
            <a:ext cx="4074370" cy="2713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Obdĺžnik 10"/>
          <p:cNvSpPr/>
          <p:nvPr/>
        </p:nvSpPr>
        <p:spPr>
          <a:xfrm>
            <a:off x="2425368" y="603164"/>
            <a:ext cx="15856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 smtClean="0"/>
              <a:t>04/2019- 02/2020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6"/>
          <p:cNvSpPr txBox="1">
            <a:spLocks noGrp="1"/>
          </p:cNvSpPr>
          <p:nvPr>
            <p:ph type="title"/>
          </p:nvPr>
        </p:nvSpPr>
        <p:spPr>
          <a:xfrm>
            <a:off x="385041" y="452582"/>
            <a:ext cx="2182668" cy="7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AKTIVITY</a:t>
            </a:r>
            <a:endParaRPr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471055" y="2059709"/>
            <a:ext cx="84512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sk-SK" sz="2800" dirty="0" smtClean="0">
              <a:latin typeface="Calibri" pitchFamily="34" charset="0"/>
            </a:endParaRPr>
          </a:p>
          <a:p>
            <a:pPr algn="ctr"/>
            <a:r>
              <a:rPr lang="sk-SK" sz="2800" dirty="0" smtClean="0">
                <a:latin typeface="Calibri" pitchFamily="34" charset="0"/>
              </a:rPr>
              <a:t>                        </a:t>
            </a:r>
          </a:p>
        </p:txBody>
      </p:sp>
      <p:pic>
        <p:nvPicPr>
          <p:cNvPr id="14" name="Picture 2" descr="C:\Users\Karina\Desktop\KARINA\KARINA\RMŽK\LOGA\logo_RMZ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79" y="960582"/>
            <a:ext cx="1241475" cy="4506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Zástupný symbol textu 19"/>
          <p:cNvSpPr>
            <a:spLocks noGrp="1"/>
          </p:cNvSpPr>
          <p:nvPr>
            <p:ph type="body" idx="1"/>
          </p:nvPr>
        </p:nvSpPr>
        <p:spPr>
          <a:xfrm>
            <a:off x="1757548" y="1341220"/>
            <a:ext cx="6591836" cy="737952"/>
          </a:xfr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buNone/>
            </a:pPr>
            <a:r>
              <a:rPr lang="sk-SK" sz="3000" b="1" spc="150" dirty="0" err="1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Workshopy</a:t>
            </a:r>
            <a:r>
              <a:rPr lang="sk-SK" sz="3000" b="1" spc="1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na ZŠ Turzovka</a:t>
            </a:r>
            <a:endParaRPr lang="sk-SK" sz="3000" b="1" spc="150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1" name="Google Shape;147;p16"/>
          <p:cNvSpPr txBox="1">
            <a:spLocks/>
          </p:cNvSpPr>
          <p:nvPr/>
        </p:nvSpPr>
        <p:spPr>
          <a:xfrm>
            <a:off x="5107709" y="481663"/>
            <a:ext cx="3512416" cy="53570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457200" marR="0" lvl="0" indent="-31750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None/>
              <a:tabLst/>
              <a:defRPr/>
            </a:pPr>
            <a:r>
              <a:rPr kumimoji="0" lang="sk-SK" sz="2400" b="1" i="1" u="none" strike="noStrike" kern="0" cap="none" spc="0" normalizeH="0" baseline="0" noProof="0" dirty="0" smtClean="0">
                <a:ln w="50800"/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Ľudské práva</a:t>
            </a:r>
            <a:endParaRPr kumimoji="0" lang="sk-SK" sz="2400" b="1" i="1" u="none" strike="noStrike" kern="0" cap="none" spc="0" normalizeH="0" baseline="0" noProof="0" dirty="0">
              <a:ln w="50800"/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</p:txBody>
      </p:sp>
      <p:sp>
        <p:nvSpPr>
          <p:cNvPr id="9" name="BlokTextu 8"/>
          <p:cNvSpPr txBox="1"/>
          <p:nvPr/>
        </p:nvSpPr>
        <p:spPr>
          <a:xfrm>
            <a:off x="402772" y="2275115"/>
            <a:ext cx="5094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>
                <a:latin typeface="Calibri" pitchFamily="34" charset="0"/>
              </a:rPr>
              <a:t>Spolupráca s mestom Turzovka</a:t>
            </a:r>
            <a:endParaRPr lang="sk-SK" sz="2400" b="1" dirty="0" smtClean="0">
              <a:latin typeface="Calibri" pitchFamily="34" charset="0"/>
            </a:endParaRPr>
          </a:p>
        </p:txBody>
      </p:sp>
      <p:sp>
        <p:nvSpPr>
          <p:cNvPr id="10" name="BlokTextu 9"/>
          <p:cNvSpPr txBox="1"/>
          <p:nvPr/>
        </p:nvSpPr>
        <p:spPr>
          <a:xfrm>
            <a:off x="441366" y="3119252"/>
            <a:ext cx="50945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 smtClean="0">
                <a:latin typeface="Calibri" pitchFamily="34" charset="0"/>
              </a:rPr>
              <a:t>7 </a:t>
            </a:r>
            <a:r>
              <a:rPr lang="sk-SK" sz="2000" b="1" dirty="0" err="1" smtClean="0">
                <a:latin typeface="Calibri" pitchFamily="34" charset="0"/>
              </a:rPr>
              <a:t>workshopov</a:t>
            </a:r>
            <a:endParaRPr lang="sk-SK" sz="2000" dirty="0">
              <a:latin typeface="Calibri" pitchFamily="34" charset="0"/>
            </a:endParaRPr>
          </a:p>
        </p:txBody>
      </p:sp>
      <p:sp>
        <p:nvSpPr>
          <p:cNvPr id="11" name="BlokTextu 10"/>
          <p:cNvSpPr txBox="1"/>
          <p:nvPr/>
        </p:nvSpPr>
        <p:spPr>
          <a:xfrm>
            <a:off x="392876" y="2713512"/>
            <a:ext cx="50945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 smtClean="0">
                <a:latin typeface="Calibri" pitchFamily="34" charset="0"/>
              </a:rPr>
              <a:t>Téma: </a:t>
            </a:r>
            <a:r>
              <a:rPr lang="sk-SK" sz="2000" b="1" dirty="0" smtClean="0"/>
              <a:t>Úcta je viac ako nenávisť</a:t>
            </a:r>
            <a:endParaRPr lang="sk-SK" sz="2000" b="1" dirty="0">
              <a:latin typeface="Calibri" pitchFamily="34" charset="0"/>
            </a:endParaRPr>
          </a:p>
        </p:txBody>
      </p:sp>
      <p:pic>
        <p:nvPicPr>
          <p:cNvPr id="5122" name="Picture 2" descr="F:\5.11.2019 Turzovka ZS\5.11.2019\DSC04493 - kópi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6538" y="3860243"/>
            <a:ext cx="2834350" cy="18874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F:\5.11.2019 Turzovka ZS\6-7.11.2019 Turzovka\IMG-1257 - kópi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82639" y="2186544"/>
            <a:ext cx="3655619" cy="27417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F:\5.11.2019 Turzovka ZS\15.11.2019\DSC04503 - kópia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03211" y="4145251"/>
            <a:ext cx="3351515" cy="22317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Obdĺžnik 21"/>
          <p:cNvSpPr/>
          <p:nvPr/>
        </p:nvSpPr>
        <p:spPr>
          <a:xfrm>
            <a:off x="2567872" y="638790"/>
            <a:ext cx="15856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 smtClean="0"/>
              <a:t>04/2019- 02/2020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6"/>
          <p:cNvSpPr txBox="1">
            <a:spLocks noGrp="1"/>
          </p:cNvSpPr>
          <p:nvPr>
            <p:ph type="title"/>
          </p:nvPr>
        </p:nvSpPr>
        <p:spPr>
          <a:xfrm>
            <a:off x="385041" y="452582"/>
            <a:ext cx="2182668" cy="7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AKTIVITY</a:t>
            </a:r>
            <a:endParaRPr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471055" y="2059709"/>
            <a:ext cx="84512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sk-SK" sz="2800" dirty="0" smtClean="0">
              <a:latin typeface="Calibri" pitchFamily="34" charset="0"/>
            </a:endParaRPr>
          </a:p>
          <a:p>
            <a:pPr algn="ctr"/>
            <a:r>
              <a:rPr lang="sk-SK" sz="2800" dirty="0" smtClean="0">
                <a:latin typeface="Calibri" pitchFamily="34" charset="0"/>
              </a:rPr>
              <a:t>                        </a:t>
            </a:r>
          </a:p>
        </p:txBody>
      </p:sp>
      <p:pic>
        <p:nvPicPr>
          <p:cNvPr id="14" name="Picture 2" descr="C:\Users\Karina\Desktop\KARINA\KARINA\RMŽK\LOGA\logo_RMZ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79" y="960582"/>
            <a:ext cx="1241475" cy="4506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Zástupný symbol textu 19"/>
          <p:cNvSpPr>
            <a:spLocks noGrp="1"/>
          </p:cNvSpPr>
          <p:nvPr>
            <p:ph type="body" idx="1"/>
          </p:nvPr>
        </p:nvSpPr>
        <p:spPr>
          <a:xfrm>
            <a:off x="402771" y="1341220"/>
            <a:ext cx="8545286" cy="737952"/>
          </a:xfr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buNone/>
            </a:pPr>
            <a:r>
              <a:rPr lang="sk-SK" sz="3000" b="1" spc="1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 </a:t>
            </a:r>
            <a:r>
              <a:rPr lang="sk-SK" sz="3200" b="1" dirty="0" smtClean="0">
                <a:solidFill>
                  <a:schemeClr val="accent6">
                    <a:lumMod val="75000"/>
                  </a:schemeClr>
                </a:solidFill>
              </a:rPr>
              <a:t>Oceňovanie Aktívneho občianstva a ľudskosti</a:t>
            </a:r>
            <a:endParaRPr lang="sk-SK" sz="3000" b="1" spc="150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1" name="Google Shape;147;p16"/>
          <p:cNvSpPr txBox="1">
            <a:spLocks/>
          </p:cNvSpPr>
          <p:nvPr/>
        </p:nvSpPr>
        <p:spPr>
          <a:xfrm>
            <a:off x="5107709" y="481663"/>
            <a:ext cx="3512416" cy="53570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457200" marR="0" lvl="0" indent="-31750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None/>
              <a:tabLst/>
              <a:defRPr/>
            </a:pPr>
            <a:r>
              <a:rPr kumimoji="0" lang="sk-SK" sz="2400" b="1" i="1" u="none" strike="noStrike" kern="0" cap="none" spc="0" normalizeH="0" baseline="0" noProof="0" dirty="0" smtClean="0">
                <a:ln w="50800"/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Aktívne občianstvo </a:t>
            </a:r>
            <a:endParaRPr kumimoji="0" lang="sk-SK" sz="2400" b="1" i="1" u="none" strike="noStrike" kern="0" cap="none" spc="0" normalizeH="0" baseline="0" noProof="0" dirty="0">
              <a:ln w="50800"/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</p:txBody>
      </p:sp>
      <p:sp>
        <p:nvSpPr>
          <p:cNvPr id="18" name="BlokTextu 17"/>
          <p:cNvSpPr txBox="1"/>
          <p:nvPr/>
        </p:nvSpPr>
        <p:spPr>
          <a:xfrm>
            <a:off x="957941" y="2536371"/>
            <a:ext cx="7522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k-SK" sz="1800" dirty="0" smtClean="0">
                <a:solidFill>
                  <a:schemeClr val="bg2"/>
                </a:solidFill>
                <a:latin typeface="Calibri" pitchFamily="34" charset="0"/>
              </a:rPr>
              <a:t> Pod záštitou </a:t>
            </a:r>
            <a:r>
              <a:rPr lang="sk-SK" sz="1800" dirty="0" smtClean="0">
                <a:latin typeface="Calibri" pitchFamily="34" charset="0"/>
              </a:rPr>
              <a:t>Eriky </a:t>
            </a:r>
            <a:r>
              <a:rPr lang="sk-SK" sz="1800" dirty="0" err="1" smtClean="0">
                <a:latin typeface="Calibri" pitchFamily="34" charset="0"/>
              </a:rPr>
              <a:t>Jurinovej</a:t>
            </a:r>
            <a:r>
              <a:rPr lang="sk-SK" sz="1800" dirty="0" smtClean="0">
                <a:latin typeface="Calibri" pitchFamily="34" charset="0"/>
              </a:rPr>
              <a:t>, predsedníčky Žilinského samosprávneho kraja</a:t>
            </a:r>
            <a:r>
              <a:rPr lang="sk-SK" sz="1800" dirty="0" smtClean="0">
                <a:latin typeface="Calibri" pitchFamily="34" charset="0"/>
              </a:rPr>
              <a:t>,    </a:t>
            </a:r>
          </a:p>
          <a:p>
            <a:r>
              <a:rPr lang="sk-SK" sz="1800" dirty="0" smtClean="0">
                <a:latin typeface="Calibri" pitchFamily="34" charset="0"/>
              </a:rPr>
              <a:t> </a:t>
            </a:r>
            <a:r>
              <a:rPr lang="sk-SK" sz="1800" dirty="0" smtClean="0">
                <a:latin typeface="Calibri" pitchFamily="34" charset="0"/>
              </a:rPr>
              <a:t>  </a:t>
            </a:r>
            <a:r>
              <a:rPr lang="sk-SK" sz="1800" dirty="0" smtClean="0">
                <a:latin typeface="Calibri" pitchFamily="34" charset="0"/>
              </a:rPr>
              <a:t>Branislava </a:t>
            </a:r>
            <a:r>
              <a:rPr lang="sk-SK" sz="1800" dirty="0" err="1" smtClean="0">
                <a:latin typeface="Calibri" pitchFamily="34" charset="0"/>
              </a:rPr>
              <a:t>Trégera</a:t>
            </a:r>
            <a:r>
              <a:rPr lang="sk-SK" sz="1800" dirty="0" smtClean="0">
                <a:latin typeface="Calibri" pitchFamily="34" charset="0"/>
              </a:rPr>
              <a:t>, predsedu ZMOS</a:t>
            </a:r>
          </a:p>
          <a:p>
            <a:pPr>
              <a:buFont typeface="Arial" pitchFamily="34" charset="0"/>
              <a:buChar char="•"/>
            </a:pPr>
            <a:endParaRPr lang="sk-SK" sz="1800" dirty="0" smtClean="0">
              <a:latin typeface="Calibri" pitchFamily="34" charset="0"/>
            </a:endParaRPr>
          </a:p>
          <a:p>
            <a:pPr>
              <a:buFont typeface="Arial" pitchFamily="34" charset="0"/>
              <a:buChar char="•"/>
            </a:pPr>
            <a:endParaRPr lang="sk-SK" sz="1800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19" name="BlokTextu 18"/>
          <p:cNvSpPr txBox="1"/>
          <p:nvPr/>
        </p:nvSpPr>
        <p:spPr>
          <a:xfrm>
            <a:off x="1003465" y="3125191"/>
            <a:ext cx="4049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k-SK" sz="18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sk-SK" sz="1800" dirty="0" smtClean="0">
                <a:latin typeface="Calibri" pitchFamily="34" charset="0"/>
              </a:rPr>
              <a:t>Doručených bolo </a:t>
            </a:r>
            <a:r>
              <a:rPr lang="sk-SK" sz="1800" dirty="0" smtClean="0">
                <a:latin typeface="Calibri" pitchFamily="34" charset="0"/>
              </a:rPr>
              <a:t>52</a:t>
            </a:r>
            <a:r>
              <a:rPr lang="sk-SK" sz="1800" dirty="0" smtClean="0">
                <a:latin typeface="Calibri" pitchFamily="34" charset="0"/>
              </a:rPr>
              <a:t> </a:t>
            </a:r>
            <a:r>
              <a:rPr lang="sk-SK" sz="1800" dirty="0" smtClean="0">
                <a:latin typeface="Calibri" pitchFamily="34" charset="0"/>
              </a:rPr>
              <a:t>nominácií.</a:t>
            </a:r>
          </a:p>
          <a:p>
            <a:pPr>
              <a:buFont typeface="Arial" pitchFamily="34" charset="0"/>
              <a:buChar char="•"/>
            </a:pPr>
            <a:endParaRPr lang="sk-SK" sz="1800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22" name="BlokTextu 21"/>
          <p:cNvSpPr txBox="1"/>
          <p:nvPr/>
        </p:nvSpPr>
        <p:spPr>
          <a:xfrm>
            <a:off x="1055914" y="3452750"/>
            <a:ext cx="489857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sk-SK" sz="1800" dirty="0" smtClean="0">
                <a:latin typeface="Calibri" pitchFamily="34" charset="0"/>
              </a:rPr>
              <a:t> </a:t>
            </a:r>
            <a:r>
              <a:rPr lang="sk-SK" sz="1800" dirty="0" smtClean="0">
                <a:latin typeface="Calibri" pitchFamily="34" charset="0"/>
              </a:rPr>
              <a:t>47  </a:t>
            </a:r>
            <a:r>
              <a:rPr lang="sk-SK" sz="1800" dirty="0" smtClean="0">
                <a:latin typeface="Calibri" pitchFamily="34" charset="0"/>
              </a:rPr>
              <a:t>udelených ocenení  v </a:t>
            </a:r>
            <a:r>
              <a:rPr lang="sk-SK" sz="1800" dirty="0" err="1" smtClean="0">
                <a:latin typeface="Calibri" pitchFamily="34" charset="0"/>
              </a:rPr>
              <a:t>kategóriach</a:t>
            </a:r>
            <a:r>
              <a:rPr lang="sk-SK" sz="1800" dirty="0" smtClean="0">
                <a:latin typeface="Calibri" pitchFamily="34" charset="0"/>
              </a:rPr>
              <a:t>:</a:t>
            </a:r>
          </a:p>
          <a:p>
            <a:r>
              <a:rPr lang="sk-SK" sz="1600" dirty="0" smtClean="0">
                <a:latin typeface="Calibri" pitchFamily="34" charset="0"/>
              </a:rPr>
              <a:t>a/ Aktívny  mládežník</a:t>
            </a:r>
          </a:p>
          <a:p>
            <a:r>
              <a:rPr lang="sk-SK" sz="1600" dirty="0" smtClean="0">
                <a:latin typeface="Calibri" pitchFamily="34" charset="0"/>
              </a:rPr>
              <a:t>b/ Aktívny občan</a:t>
            </a:r>
          </a:p>
          <a:p>
            <a:r>
              <a:rPr lang="sk-SK" sz="1600" dirty="0" smtClean="0">
                <a:latin typeface="Calibri" pitchFamily="34" charset="0"/>
              </a:rPr>
              <a:t>c/  Top starosta / primátor</a:t>
            </a:r>
          </a:p>
          <a:p>
            <a:r>
              <a:rPr lang="sk-SK" sz="1600" dirty="0" smtClean="0">
                <a:latin typeface="Calibri" pitchFamily="34" charset="0"/>
              </a:rPr>
              <a:t>d/ Obec s najpriateľskejším vzťahom k mládeži</a:t>
            </a:r>
          </a:p>
          <a:p>
            <a:r>
              <a:rPr lang="sk-SK" sz="1600" dirty="0" smtClean="0">
                <a:latin typeface="Calibri" pitchFamily="34" charset="0"/>
              </a:rPr>
              <a:t>e/ Top čin ľudskosti</a:t>
            </a:r>
            <a:endParaRPr lang="sk-SK" sz="1600" dirty="0">
              <a:latin typeface="Calibri" pitchFamily="34" charset="0"/>
            </a:endParaRPr>
          </a:p>
        </p:txBody>
      </p:sp>
      <p:sp>
        <p:nvSpPr>
          <p:cNvPr id="23" name="BlokTextu 22"/>
          <p:cNvSpPr txBox="1"/>
          <p:nvPr/>
        </p:nvSpPr>
        <p:spPr>
          <a:xfrm>
            <a:off x="1066801" y="2188028"/>
            <a:ext cx="4005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800" b="1" dirty="0" smtClean="0">
                <a:solidFill>
                  <a:schemeClr val="bg2"/>
                </a:solidFill>
                <a:latin typeface="Calibri" pitchFamily="34" charset="0"/>
              </a:rPr>
              <a:t>4. </a:t>
            </a:r>
            <a:r>
              <a:rPr lang="sk-SK" sz="1800" b="1" dirty="0" smtClean="0">
                <a:solidFill>
                  <a:schemeClr val="bg2"/>
                </a:solidFill>
                <a:latin typeface="Calibri" pitchFamily="34" charset="0"/>
              </a:rPr>
              <a:t>ročník </a:t>
            </a:r>
            <a:endParaRPr lang="sk-SK" sz="1800" b="1" dirty="0">
              <a:solidFill>
                <a:schemeClr val="bg2"/>
              </a:solidFill>
              <a:latin typeface="Calibri" pitchFamily="34" charset="0"/>
            </a:endParaRPr>
          </a:p>
        </p:txBody>
      </p:sp>
      <p:pic>
        <p:nvPicPr>
          <p:cNvPr id="6146" name="Picture 2" descr="F:\Ocenovanie 2019 foto\DSC_7348 - kópi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718" y="5099731"/>
            <a:ext cx="2074224" cy="13787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 descr="F:\Ocenovanie 2019 foto\DSC_7508 - kópi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4042" y="4838474"/>
            <a:ext cx="2438400" cy="16208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4" descr="F:\Ocenovanie 2019 foto\DSC_7230 - kópia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66608" y="2843419"/>
            <a:ext cx="2438400" cy="16208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9" name="Picture 5" descr="F:\Ocenovanie 2019 foto\DSC_7227 - kópia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10993" y="4648469"/>
            <a:ext cx="2438400" cy="16208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Obdĺžnik 23"/>
          <p:cNvSpPr/>
          <p:nvPr/>
        </p:nvSpPr>
        <p:spPr>
          <a:xfrm>
            <a:off x="2567872" y="638790"/>
            <a:ext cx="15856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 smtClean="0"/>
              <a:t>04/2019- 02/2020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2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6"/>
          <p:cNvSpPr txBox="1">
            <a:spLocks noGrp="1"/>
          </p:cNvSpPr>
          <p:nvPr>
            <p:ph type="title"/>
          </p:nvPr>
        </p:nvSpPr>
        <p:spPr>
          <a:xfrm>
            <a:off x="385041" y="452582"/>
            <a:ext cx="2182668" cy="7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AKTIVITY</a:t>
            </a:r>
            <a:endParaRPr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471055" y="2059709"/>
            <a:ext cx="84512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sk-SK" sz="2800" dirty="0" smtClean="0">
              <a:latin typeface="Calibri" pitchFamily="34" charset="0"/>
            </a:endParaRPr>
          </a:p>
          <a:p>
            <a:pPr algn="ctr"/>
            <a:r>
              <a:rPr lang="sk-SK" sz="2800" dirty="0" smtClean="0">
                <a:latin typeface="Calibri" pitchFamily="34" charset="0"/>
              </a:rPr>
              <a:t>                        </a:t>
            </a:r>
          </a:p>
        </p:txBody>
      </p:sp>
      <p:pic>
        <p:nvPicPr>
          <p:cNvPr id="14" name="Picture 2" descr="C:\Users\Karina\Desktop\KARINA\KARINA\RMŽK\LOGA\logo_RMZ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79" y="960582"/>
            <a:ext cx="1241475" cy="4506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Zástupný symbol textu 19"/>
          <p:cNvSpPr>
            <a:spLocks noGrp="1"/>
          </p:cNvSpPr>
          <p:nvPr>
            <p:ph type="body" idx="1"/>
          </p:nvPr>
        </p:nvSpPr>
        <p:spPr>
          <a:xfrm>
            <a:off x="435430" y="1341220"/>
            <a:ext cx="8196942" cy="737952"/>
          </a:xfr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buNone/>
            </a:pPr>
            <a:r>
              <a:rPr lang="sk-SK" sz="3000" b="1" spc="1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       </a:t>
            </a:r>
            <a:r>
              <a:rPr lang="pl-PL" sz="3200" b="1" dirty="0" smtClean="0">
                <a:solidFill>
                  <a:schemeClr val="accent6">
                    <a:lumMod val="75000"/>
                  </a:schemeClr>
                </a:solidFill>
              </a:rPr>
              <a:t>Staž mladých ľudí v NR SR</a:t>
            </a:r>
            <a:endParaRPr lang="sk-SK" sz="3000" b="1" spc="150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1" name="Google Shape;147;p16"/>
          <p:cNvSpPr txBox="1">
            <a:spLocks/>
          </p:cNvSpPr>
          <p:nvPr/>
        </p:nvSpPr>
        <p:spPr>
          <a:xfrm>
            <a:off x="3962400" y="481663"/>
            <a:ext cx="4657725" cy="53570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457200" marR="0" lvl="0" indent="-31750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None/>
              <a:tabLst/>
              <a:defRPr/>
            </a:pPr>
            <a:r>
              <a:rPr kumimoji="0" lang="sk-SK" sz="2400" b="1" i="1" u="none" strike="noStrike" kern="0" cap="none" spc="0" normalizeH="0" baseline="0" noProof="0" dirty="0" smtClean="0">
                <a:ln w="50800"/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Podnikanie</a:t>
            </a:r>
            <a:r>
              <a:rPr kumimoji="0" lang="sk-SK" sz="2400" b="1" i="1" u="none" strike="noStrike" kern="0" cap="none" spc="0" normalizeH="0" noProof="0" dirty="0" smtClean="0">
                <a:ln w="50800"/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 a tvorivosť</a:t>
            </a:r>
            <a:endParaRPr kumimoji="0" lang="sk-SK" sz="2400" b="1" i="1" u="none" strike="noStrike" kern="0" cap="none" spc="0" normalizeH="0" baseline="0" noProof="0" dirty="0">
              <a:ln w="50800"/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</p:txBody>
      </p:sp>
      <p:sp>
        <p:nvSpPr>
          <p:cNvPr id="23" name="Obdĺžnik 22"/>
          <p:cNvSpPr/>
          <p:nvPr/>
        </p:nvSpPr>
        <p:spPr>
          <a:xfrm>
            <a:off x="2247238" y="662540"/>
            <a:ext cx="15856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 smtClean="0"/>
              <a:t>04/2019- 02/2020</a:t>
            </a:r>
            <a:endParaRPr lang="sk-SK" dirty="0"/>
          </a:p>
        </p:txBody>
      </p:sp>
      <p:pic>
        <p:nvPicPr>
          <p:cNvPr id="8194" name="Picture 2" descr="E:\nr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8762" y="2173184"/>
            <a:ext cx="3467595" cy="2600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6" name="Picture 4" descr="E:\NRS 2 - kópi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26576" y="2329048"/>
            <a:ext cx="4209803" cy="3157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7" name="Picture 5" descr="E:\nr 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82753" y="3958812"/>
            <a:ext cx="3100403" cy="2323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4"/>
          <p:cNvSpPr txBox="1">
            <a:spLocks noGrp="1"/>
          </p:cNvSpPr>
          <p:nvPr>
            <p:ph type="title"/>
          </p:nvPr>
        </p:nvSpPr>
        <p:spPr>
          <a:xfrm>
            <a:off x="415636" y="692726"/>
            <a:ext cx="6890328" cy="8959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sk-SK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ČLENSKÁ ZÁKLADŇA  </a:t>
            </a:r>
            <a:br>
              <a:rPr lang="sk-SK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r>
              <a:rPr lang="sk-SK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     k 07.03.2020</a:t>
            </a:r>
            <a:endParaRPr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135" name="Google Shape;135;p14"/>
          <p:cNvSpPr txBox="1">
            <a:spLocks noGrp="1"/>
          </p:cNvSpPr>
          <p:nvPr>
            <p:ph type="body" idx="1"/>
          </p:nvPr>
        </p:nvSpPr>
        <p:spPr>
          <a:xfrm>
            <a:off x="488273" y="1662545"/>
            <a:ext cx="8267800" cy="425575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sk-SK" sz="3200" dirty="0" smtClean="0">
                <a:solidFill>
                  <a:schemeClr val="bg2"/>
                </a:solidFill>
              </a:rPr>
              <a:t>57  členských mládežníckych  </a:t>
            </a:r>
          </a:p>
          <a:p>
            <a:pPr>
              <a:buNone/>
            </a:pPr>
            <a:r>
              <a:rPr lang="sk-SK" sz="3200" dirty="0" smtClean="0">
                <a:solidFill>
                  <a:schemeClr val="bg2"/>
                </a:solidFill>
              </a:rPr>
              <a:t>    organizácií a neformálnych skupín.</a:t>
            </a:r>
          </a:p>
          <a:p>
            <a:r>
              <a:rPr lang="sk-SK" sz="3200" dirty="0" smtClean="0">
                <a:solidFill>
                  <a:schemeClr val="bg2"/>
                </a:solidFill>
              </a:rPr>
              <a:t>Pôsobnosť vo všetkých 11 okresoch</a:t>
            </a:r>
          </a:p>
          <a:p>
            <a:pPr>
              <a:buNone/>
            </a:pPr>
            <a:r>
              <a:rPr lang="sk-SK" sz="2400" dirty="0" smtClean="0">
                <a:solidFill>
                  <a:schemeClr val="bg2"/>
                </a:solidFill>
              </a:rPr>
              <a:t>Z toho</a:t>
            </a:r>
          </a:p>
          <a:p>
            <a:pPr algn="ctr">
              <a:buNone/>
            </a:pPr>
            <a:r>
              <a:rPr lang="sk-SK" sz="2400" dirty="0" smtClean="0">
                <a:solidFill>
                  <a:schemeClr val="accent6">
                    <a:lumMod val="75000"/>
                  </a:schemeClr>
                </a:solidFill>
              </a:rPr>
              <a:t>LIPTOV 11</a:t>
            </a:r>
            <a:endParaRPr lang="sk-SK" sz="2400" dirty="0" smtClean="0">
              <a:solidFill>
                <a:schemeClr val="bg2"/>
              </a:solidFill>
            </a:endParaRPr>
          </a:p>
          <a:p>
            <a:pPr algn="ctr">
              <a:buNone/>
            </a:pPr>
            <a:r>
              <a:rPr lang="sk-SK" sz="2400" dirty="0" smtClean="0">
                <a:solidFill>
                  <a:schemeClr val="accent6">
                    <a:lumMod val="75000"/>
                  </a:schemeClr>
                </a:solidFill>
              </a:rPr>
              <a:t>ORAVA 18 </a:t>
            </a:r>
            <a:endParaRPr lang="sk-SK" sz="2400" dirty="0" smtClean="0">
              <a:solidFill>
                <a:schemeClr val="bg2"/>
              </a:solidFill>
            </a:endParaRPr>
          </a:p>
          <a:p>
            <a:pPr algn="ctr">
              <a:buNone/>
            </a:pPr>
            <a:r>
              <a:rPr lang="sk-SK" sz="2400" dirty="0" smtClean="0">
                <a:solidFill>
                  <a:schemeClr val="accent6">
                    <a:lumMod val="75000"/>
                  </a:schemeClr>
                </a:solidFill>
              </a:rPr>
              <a:t>TURIEC   7</a:t>
            </a:r>
            <a:endParaRPr lang="sk-SK" sz="2400" dirty="0" smtClean="0">
              <a:solidFill>
                <a:schemeClr val="bg2"/>
              </a:solidFill>
            </a:endParaRPr>
          </a:p>
          <a:p>
            <a:pPr algn="ctr">
              <a:buNone/>
            </a:pPr>
            <a:r>
              <a:rPr lang="sk-SK" sz="2400" dirty="0" smtClean="0">
                <a:solidFill>
                  <a:schemeClr val="accent6">
                    <a:lumMod val="75000"/>
                  </a:schemeClr>
                </a:solidFill>
              </a:rPr>
              <a:t>KYSUCE 4</a:t>
            </a:r>
            <a:r>
              <a:rPr lang="sk-SK" sz="2400" dirty="0" smtClean="0">
                <a:solidFill>
                  <a:schemeClr val="bg2"/>
                </a:solidFill>
              </a:rPr>
              <a:t> </a:t>
            </a:r>
          </a:p>
          <a:p>
            <a:pPr algn="ctr">
              <a:buNone/>
            </a:pPr>
            <a:r>
              <a:rPr lang="sk-SK" sz="2400" dirty="0" smtClean="0">
                <a:solidFill>
                  <a:schemeClr val="accent6">
                    <a:lumMod val="75000"/>
                  </a:schemeClr>
                </a:solidFill>
              </a:rPr>
              <a:t>HORNÉ POVAŽIE 17</a:t>
            </a:r>
            <a:endParaRPr lang="sk-SK" sz="2400" dirty="0" smtClean="0">
              <a:solidFill>
                <a:schemeClr val="bg2"/>
              </a:solidFill>
            </a:endParaRPr>
          </a:p>
          <a:p>
            <a:pPr>
              <a:buNone/>
            </a:pPr>
            <a:endParaRPr lang="sk-SK" sz="2400" dirty="0" smtClean="0">
              <a:solidFill>
                <a:schemeClr val="bg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6148" y="366134"/>
            <a:ext cx="3129120" cy="20722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C:\Users\Karina\Desktop\KARINA\KARINA\RMŽK\LOGA\logo_RMZ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376" y="5430982"/>
            <a:ext cx="2298043" cy="9287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1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1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1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1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1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6"/>
          <p:cNvSpPr txBox="1">
            <a:spLocks noGrp="1"/>
          </p:cNvSpPr>
          <p:nvPr>
            <p:ph type="title"/>
          </p:nvPr>
        </p:nvSpPr>
        <p:spPr>
          <a:xfrm>
            <a:off x="385041" y="452582"/>
            <a:ext cx="2182668" cy="7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AKTIVITY</a:t>
            </a:r>
            <a:endParaRPr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471055" y="2059709"/>
            <a:ext cx="84512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sk-SK" sz="2800" dirty="0" smtClean="0">
              <a:latin typeface="Calibri" pitchFamily="34" charset="0"/>
            </a:endParaRPr>
          </a:p>
          <a:p>
            <a:pPr algn="ctr"/>
            <a:r>
              <a:rPr lang="sk-SK" sz="2800" dirty="0" smtClean="0">
                <a:latin typeface="Calibri" pitchFamily="34" charset="0"/>
              </a:rPr>
              <a:t>                        </a:t>
            </a:r>
          </a:p>
        </p:txBody>
      </p:sp>
      <p:pic>
        <p:nvPicPr>
          <p:cNvPr id="14" name="Picture 2" descr="C:\Users\Karina\Desktop\KARINA\KARINA\RMŽK\LOGA\logo_RMZ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79" y="960582"/>
            <a:ext cx="1241475" cy="4506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Zástupný symbol textu 19"/>
          <p:cNvSpPr>
            <a:spLocks noGrp="1"/>
          </p:cNvSpPr>
          <p:nvPr>
            <p:ph type="body" idx="1"/>
          </p:nvPr>
        </p:nvSpPr>
        <p:spPr>
          <a:xfrm>
            <a:off x="423555" y="1388721"/>
            <a:ext cx="8196942" cy="1176349"/>
          </a:xfr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buNone/>
            </a:pPr>
            <a:r>
              <a:rPr lang="sk-SK" sz="3000" b="1" spc="1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pl-PL" sz="3200" b="1" dirty="0" smtClean="0">
                <a:solidFill>
                  <a:schemeClr val="accent6">
                    <a:lumMod val="75000"/>
                  </a:schemeClr>
                </a:solidFill>
              </a:rPr>
              <a:t>Vyjazdové rokovanie Predsedníctva v Prahe</a:t>
            </a:r>
          </a:p>
          <a:p>
            <a:pPr>
              <a:buNone/>
            </a:pPr>
            <a:r>
              <a:rPr lang="pl-PL" sz="3200" b="1" dirty="0" smtClean="0">
                <a:solidFill>
                  <a:schemeClr val="accent6">
                    <a:lumMod val="75000"/>
                  </a:schemeClr>
                </a:solidFill>
              </a:rPr>
              <a:t> a pracovné stretnutie pracovníkov s rodinami</a:t>
            </a:r>
            <a:endParaRPr lang="sk-SK" sz="3000" b="1" spc="150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1" name="Google Shape;147;p16"/>
          <p:cNvSpPr txBox="1">
            <a:spLocks/>
          </p:cNvSpPr>
          <p:nvPr/>
        </p:nvSpPr>
        <p:spPr>
          <a:xfrm>
            <a:off x="3962400" y="481663"/>
            <a:ext cx="4657725" cy="53570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457200" marR="0" lvl="0" indent="-31750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None/>
              <a:tabLst/>
              <a:defRPr/>
            </a:pPr>
            <a:r>
              <a:rPr kumimoji="0" lang="sk-SK" sz="2400" b="1" i="1" u="none" strike="noStrike" kern="0" cap="none" spc="0" normalizeH="0" baseline="0" noProof="0" dirty="0" smtClean="0">
                <a:ln w="50800"/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Podnikanie</a:t>
            </a:r>
            <a:r>
              <a:rPr kumimoji="0" lang="sk-SK" sz="2400" b="1" i="1" u="none" strike="noStrike" kern="0" cap="none" spc="0" normalizeH="0" noProof="0" dirty="0" smtClean="0">
                <a:ln w="50800"/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 a tvorivosť</a:t>
            </a:r>
            <a:endParaRPr kumimoji="0" lang="sk-SK" sz="2400" b="1" i="1" u="none" strike="noStrike" kern="0" cap="none" spc="0" normalizeH="0" baseline="0" noProof="0" dirty="0">
              <a:ln w="50800"/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</p:txBody>
      </p:sp>
      <p:sp>
        <p:nvSpPr>
          <p:cNvPr id="11" name="Obdĺžnik 10"/>
          <p:cNvSpPr/>
          <p:nvPr/>
        </p:nvSpPr>
        <p:spPr>
          <a:xfrm>
            <a:off x="2247238" y="662540"/>
            <a:ext cx="15856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 smtClean="0"/>
              <a:t>04/2019- 02/2020</a:t>
            </a:r>
            <a:endParaRPr lang="sk-SK" dirty="0"/>
          </a:p>
        </p:txBody>
      </p:sp>
      <p:pic>
        <p:nvPicPr>
          <p:cNvPr id="9218" name="Picture 2" descr="F:\PRAHA 12-15.12.2019\80291190_1741097236023038_1339882680837210112_o - kópi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0015" y="2864921"/>
            <a:ext cx="2719449" cy="27194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9" name="Picture 3" descr="F:\PRAHA 12-15.12.2019\PRAHA 12-15.12.2019\DSC04745 (2) - kópi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47708" y="2732088"/>
            <a:ext cx="3119681" cy="20774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0" name="Picture 4" descr="F:\PRAHA 12-15.12.2019\PRAHA 12-15.12.2019\DSC04532 - kópia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41526" y="4375063"/>
            <a:ext cx="2779959" cy="1851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6"/>
          <p:cNvSpPr txBox="1">
            <a:spLocks noGrp="1"/>
          </p:cNvSpPr>
          <p:nvPr>
            <p:ph type="title"/>
          </p:nvPr>
        </p:nvSpPr>
        <p:spPr>
          <a:xfrm>
            <a:off x="385041" y="452582"/>
            <a:ext cx="2182668" cy="7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AKTIVITY</a:t>
            </a:r>
            <a:endParaRPr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471055" y="2059709"/>
            <a:ext cx="84512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sk-SK" sz="2800" dirty="0" smtClean="0">
              <a:latin typeface="Calibri" pitchFamily="34" charset="0"/>
            </a:endParaRPr>
          </a:p>
          <a:p>
            <a:pPr algn="ctr"/>
            <a:r>
              <a:rPr lang="sk-SK" sz="2800" dirty="0" smtClean="0">
                <a:latin typeface="Calibri" pitchFamily="34" charset="0"/>
              </a:rPr>
              <a:t>                        </a:t>
            </a:r>
          </a:p>
        </p:txBody>
      </p:sp>
      <p:pic>
        <p:nvPicPr>
          <p:cNvPr id="14" name="Picture 2" descr="C:\Users\Karina\Desktop\KARINA\KARINA\RMŽK\LOGA\logo_RMZ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79" y="960582"/>
            <a:ext cx="1241475" cy="4506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Zástupný symbol textu 19"/>
          <p:cNvSpPr>
            <a:spLocks noGrp="1"/>
          </p:cNvSpPr>
          <p:nvPr>
            <p:ph type="body" idx="1"/>
          </p:nvPr>
        </p:nvSpPr>
        <p:spPr>
          <a:xfrm>
            <a:off x="435430" y="1341220"/>
            <a:ext cx="8196942" cy="737952"/>
          </a:xfr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buNone/>
            </a:pPr>
            <a:r>
              <a:rPr lang="sk-SK" sz="3000" b="1" spc="1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                    </a:t>
            </a:r>
            <a:r>
              <a:rPr lang="pl-PL" sz="3200" b="1" dirty="0" smtClean="0">
                <a:solidFill>
                  <a:schemeClr val="accent6">
                    <a:lumMod val="75000"/>
                  </a:schemeClr>
                </a:solidFill>
              </a:rPr>
              <a:t>Rôzné ďalšie aktivity</a:t>
            </a:r>
            <a:endParaRPr lang="sk-SK" sz="3000" b="1" spc="150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1" name="Google Shape;147;p16"/>
          <p:cNvSpPr txBox="1">
            <a:spLocks/>
          </p:cNvSpPr>
          <p:nvPr/>
        </p:nvSpPr>
        <p:spPr>
          <a:xfrm>
            <a:off x="3962400" y="481663"/>
            <a:ext cx="4657725" cy="53570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457200" marR="0" lvl="0" indent="-31750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None/>
              <a:tabLst/>
              <a:defRPr/>
            </a:pPr>
            <a:r>
              <a:rPr kumimoji="0" lang="sk-SK" sz="2400" b="1" i="1" u="none" strike="noStrike" kern="0" cap="none" spc="0" normalizeH="0" baseline="0" noProof="0" dirty="0" smtClean="0">
                <a:ln w="50800"/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Podnikanie</a:t>
            </a:r>
            <a:r>
              <a:rPr kumimoji="0" lang="sk-SK" sz="2400" b="1" i="1" u="none" strike="noStrike" kern="0" cap="none" spc="0" normalizeH="0" noProof="0" dirty="0" smtClean="0">
                <a:ln w="50800"/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 a tvorivosť</a:t>
            </a:r>
            <a:endParaRPr kumimoji="0" lang="sk-SK" sz="2400" b="1" i="1" u="none" strike="noStrike" kern="0" cap="none" spc="0" normalizeH="0" baseline="0" noProof="0" dirty="0">
              <a:ln w="50800"/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</p:txBody>
      </p:sp>
      <p:sp>
        <p:nvSpPr>
          <p:cNvPr id="23" name="BlokTextu 22"/>
          <p:cNvSpPr txBox="1"/>
          <p:nvPr/>
        </p:nvSpPr>
        <p:spPr>
          <a:xfrm>
            <a:off x="3722914" y="2449286"/>
            <a:ext cx="4735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800" b="1" dirty="0" smtClean="0">
                <a:latin typeface="Calibri" pitchFamily="34" charset="0"/>
              </a:rPr>
              <a:t>Deň mladého farmára </a:t>
            </a:r>
            <a:r>
              <a:rPr lang="sk-SK" sz="1800" b="1" dirty="0" smtClean="0">
                <a:latin typeface="Calibri" pitchFamily="34" charset="0"/>
              </a:rPr>
              <a:t>2019- spolupráca</a:t>
            </a:r>
          </a:p>
          <a:p>
            <a:r>
              <a:rPr lang="sk-SK" sz="1800" b="1" dirty="0" smtClean="0">
                <a:latin typeface="Calibri" pitchFamily="34" charset="0"/>
              </a:rPr>
              <a:t>Spolupráca so Združením  mladých farmárov</a:t>
            </a:r>
            <a:endParaRPr lang="sk-SK" sz="1800" b="1" dirty="0">
              <a:latin typeface="Calibri" pitchFamily="34" charset="0"/>
            </a:endParaRPr>
          </a:p>
        </p:txBody>
      </p:sp>
      <p:sp>
        <p:nvSpPr>
          <p:cNvPr id="12" name="Obdĺžnik 11"/>
          <p:cNvSpPr/>
          <p:nvPr/>
        </p:nvSpPr>
        <p:spPr>
          <a:xfrm>
            <a:off x="2306615" y="626915"/>
            <a:ext cx="15856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 smtClean="0"/>
              <a:t>04/2019- 02/2020</a:t>
            </a:r>
            <a:endParaRPr lang="sk-SK" dirty="0"/>
          </a:p>
        </p:txBody>
      </p:sp>
      <p:pic>
        <p:nvPicPr>
          <p:cNvPr id="7171" name="Picture 3" descr="E:\rmzk\2019 rmzk\9.6.2019 Den mladeho farmara\IMG_2051 - kópi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0971" y="2244377"/>
            <a:ext cx="2834125" cy="18882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3" name="Picture 5" descr="E:\rmzk\2019 rmzk\9.6.2019 Den mladeho farmara\IMG_2029 - kópia - kópi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68345" y="3488871"/>
            <a:ext cx="4346163" cy="29119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4" name="Picture 6" descr="E:\rmzk\2019 rmzk\9.6.2019 Den mladeho farmara\62066035_378935139395673_5426399116424904704_n - kópia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31274" y="4135953"/>
            <a:ext cx="3857500" cy="21698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6"/>
          <p:cNvSpPr txBox="1">
            <a:spLocks noGrp="1"/>
          </p:cNvSpPr>
          <p:nvPr>
            <p:ph type="title"/>
          </p:nvPr>
        </p:nvSpPr>
        <p:spPr>
          <a:xfrm>
            <a:off x="385041" y="452582"/>
            <a:ext cx="2182668" cy="7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AKTIVITY</a:t>
            </a:r>
            <a:endParaRPr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471055" y="2059709"/>
            <a:ext cx="84512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sk-SK" sz="2800" dirty="0" smtClean="0">
              <a:latin typeface="Calibri" pitchFamily="34" charset="0"/>
            </a:endParaRPr>
          </a:p>
          <a:p>
            <a:pPr algn="ctr"/>
            <a:r>
              <a:rPr lang="sk-SK" sz="2800" dirty="0" smtClean="0">
                <a:latin typeface="Calibri" pitchFamily="34" charset="0"/>
              </a:rPr>
              <a:t>                        </a:t>
            </a:r>
          </a:p>
        </p:txBody>
      </p:sp>
      <p:pic>
        <p:nvPicPr>
          <p:cNvPr id="14" name="Picture 2" descr="C:\Users\Karina\Desktop\KARINA\KARINA\RMŽK\LOGA\logo_RMZ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79" y="960582"/>
            <a:ext cx="1241475" cy="4506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Zástupný symbol textu 19"/>
          <p:cNvSpPr>
            <a:spLocks noGrp="1"/>
          </p:cNvSpPr>
          <p:nvPr>
            <p:ph type="body" idx="1"/>
          </p:nvPr>
        </p:nvSpPr>
        <p:spPr>
          <a:xfrm>
            <a:off x="435430" y="1341220"/>
            <a:ext cx="8196942" cy="737952"/>
          </a:xfr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buNone/>
            </a:pPr>
            <a:r>
              <a:rPr lang="sk-SK" sz="3000" b="1" spc="1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                    </a:t>
            </a:r>
            <a:r>
              <a:rPr lang="pl-PL" sz="3200" b="1" dirty="0" smtClean="0">
                <a:solidFill>
                  <a:schemeClr val="accent6">
                    <a:lumMod val="75000"/>
                  </a:schemeClr>
                </a:solidFill>
              </a:rPr>
              <a:t>Rôzné ďalšie aktivity</a:t>
            </a:r>
            <a:endParaRPr lang="sk-SK" sz="3000" b="1" spc="150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1" name="Google Shape;147;p16"/>
          <p:cNvSpPr txBox="1">
            <a:spLocks/>
          </p:cNvSpPr>
          <p:nvPr/>
        </p:nvSpPr>
        <p:spPr>
          <a:xfrm>
            <a:off x="3962400" y="481663"/>
            <a:ext cx="4657725" cy="53570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457200" marR="0" lvl="0" indent="-31750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None/>
              <a:tabLst/>
              <a:defRPr/>
            </a:pPr>
            <a:r>
              <a:rPr kumimoji="0" lang="sk-SK" sz="2400" b="1" i="1" u="none" strike="noStrike" kern="0" cap="none" spc="0" normalizeH="0" baseline="0" noProof="0" dirty="0" smtClean="0">
                <a:ln w="50800"/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Podnikanie</a:t>
            </a:r>
            <a:r>
              <a:rPr kumimoji="0" lang="sk-SK" sz="2400" b="1" i="1" u="none" strike="noStrike" kern="0" cap="none" spc="0" normalizeH="0" noProof="0" dirty="0" smtClean="0">
                <a:ln w="50800"/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 a tvorivosť</a:t>
            </a:r>
            <a:endParaRPr kumimoji="0" lang="sk-SK" sz="2400" b="1" i="1" u="none" strike="noStrike" kern="0" cap="none" spc="0" normalizeH="0" baseline="0" noProof="0" dirty="0">
              <a:ln w="50800"/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</p:txBody>
      </p:sp>
      <p:sp>
        <p:nvSpPr>
          <p:cNvPr id="23" name="BlokTextu 22"/>
          <p:cNvSpPr txBox="1"/>
          <p:nvPr/>
        </p:nvSpPr>
        <p:spPr>
          <a:xfrm>
            <a:off x="1012371" y="2449286"/>
            <a:ext cx="7445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800" b="1" dirty="0" smtClean="0">
                <a:latin typeface="Calibri" pitchFamily="34" charset="0"/>
              </a:rPr>
              <a:t>Krajský stredoškolský parlament- rokovanie a stretnutie ( ŽSK)</a:t>
            </a:r>
            <a:endParaRPr lang="sk-SK" sz="1800" b="1" dirty="0">
              <a:latin typeface="Calibri" pitchFamily="34" charset="0"/>
            </a:endParaRPr>
          </a:p>
        </p:txBody>
      </p:sp>
      <p:pic>
        <p:nvPicPr>
          <p:cNvPr id="10242" name="Picture 2" descr="F:\KSP 9.12.2019\IMG_1947 - kópi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81299" y="2891108"/>
            <a:ext cx="4902529" cy="3266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Obdĺžnik 9"/>
          <p:cNvSpPr/>
          <p:nvPr/>
        </p:nvSpPr>
        <p:spPr>
          <a:xfrm>
            <a:off x="2306615" y="626915"/>
            <a:ext cx="15856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 smtClean="0"/>
              <a:t>04/2019- 02/2020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6"/>
          <p:cNvSpPr txBox="1">
            <a:spLocks noGrp="1"/>
          </p:cNvSpPr>
          <p:nvPr>
            <p:ph type="title"/>
          </p:nvPr>
        </p:nvSpPr>
        <p:spPr>
          <a:xfrm>
            <a:off x="385041" y="452582"/>
            <a:ext cx="2182668" cy="7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AKTIVITY</a:t>
            </a:r>
            <a:endParaRPr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471055" y="2059709"/>
            <a:ext cx="84512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sk-SK" sz="2800" dirty="0" smtClean="0">
              <a:latin typeface="Calibri" pitchFamily="34" charset="0"/>
            </a:endParaRPr>
          </a:p>
          <a:p>
            <a:pPr algn="ctr"/>
            <a:r>
              <a:rPr lang="sk-SK" sz="2800" dirty="0" smtClean="0">
                <a:latin typeface="Calibri" pitchFamily="34" charset="0"/>
              </a:rPr>
              <a:t>                        </a:t>
            </a:r>
          </a:p>
        </p:txBody>
      </p:sp>
      <p:pic>
        <p:nvPicPr>
          <p:cNvPr id="14" name="Picture 2" descr="C:\Users\Karina\Desktop\KARINA\KARINA\RMŽK\LOGA\logo_RMZ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79" y="960582"/>
            <a:ext cx="1241475" cy="4506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Zástupný symbol textu 19"/>
          <p:cNvSpPr>
            <a:spLocks noGrp="1"/>
          </p:cNvSpPr>
          <p:nvPr>
            <p:ph type="body" idx="1"/>
          </p:nvPr>
        </p:nvSpPr>
        <p:spPr>
          <a:xfrm>
            <a:off x="435430" y="1341220"/>
            <a:ext cx="8196942" cy="737952"/>
          </a:xfr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buNone/>
            </a:pPr>
            <a:r>
              <a:rPr lang="sk-SK" sz="3000" b="1" spc="1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                    </a:t>
            </a:r>
            <a:r>
              <a:rPr lang="pl-PL" sz="3200" b="1" dirty="0" smtClean="0">
                <a:solidFill>
                  <a:schemeClr val="accent6">
                    <a:lumMod val="75000"/>
                  </a:schemeClr>
                </a:solidFill>
              </a:rPr>
              <a:t>Originálne aktivity</a:t>
            </a:r>
            <a:endParaRPr lang="sk-SK" sz="3000" b="1" spc="150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1" name="Google Shape;147;p16"/>
          <p:cNvSpPr txBox="1">
            <a:spLocks/>
          </p:cNvSpPr>
          <p:nvPr/>
        </p:nvSpPr>
        <p:spPr>
          <a:xfrm>
            <a:off x="3962400" y="481663"/>
            <a:ext cx="4657725" cy="53570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457200" marR="0" lvl="0" indent="-31750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None/>
              <a:tabLst/>
              <a:defRPr/>
            </a:pPr>
            <a:r>
              <a:rPr kumimoji="0" lang="sk-SK" sz="2400" b="1" i="1" u="none" strike="noStrike" kern="0" cap="none" spc="0" normalizeH="0" baseline="0" noProof="0" dirty="0" smtClean="0">
                <a:ln w="50800"/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Podnikanie</a:t>
            </a:r>
            <a:r>
              <a:rPr kumimoji="0" lang="sk-SK" sz="2400" b="1" i="1" u="none" strike="noStrike" kern="0" cap="none" spc="0" normalizeH="0" noProof="0" dirty="0" smtClean="0">
                <a:ln w="50800"/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 a tvorivosť</a:t>
            </a:r>
            <a:endParaRPr kumimoji="0" lang="sk-SK" sz="2400" b="1" i="1" u="none" strike="noStrike" kern="0" cap="none" spc="0" normalizeH="0" baseline="0" noProof="0" dirty="0">
              <a:ln w="50800"/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</p:txBody>
      </p:sp>
      <p:sp>
        <p:nvSpPr>
          <p:cNvPr id="23" name="BlokTextu 22"/>
          <p:cNvSpPr txBox="1"/>
          <p:nvPr/>
        </p:nvSpPr>
        <p:spPr>
          <a:xfrm>
            <a:off x="1012371" y="2449286"/>
            <a:ext cx="744582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>
                <a:latin typeface="Calibri" pitchFamily="34" charset="0"/>
              </a:rPr>
              <a:t>V roku 2019 sme mali </a:t>
            </a:r>
            <a:r>
              <a:rPr lang="sk-SK" sz="2800" b="1" dirty="0" smtClean="0">
                <a:solidFill>
                  <a:srgbClr val="FF0000"/>
                </a:solidFill>
                <a:latin typeface="Calibri" pitchFamily="34" charset="0"/>
              </a:rPr>
              <a:t>328</a:t>
            </a:r>
            <a:r>
              <a:rPr lang="sk-SK" sz="2800" b="1" dirty="0" smtClean="0">
                <a:latin typeface="Calibri" pitchFamily="34" charset="0"/>
              </a:rPr>
              <a:t> aktivít na ktorých sa zúčastnilo </a:t>
            </a:r>
            <a:r>
              <a:rPr lang="sk-SK" sz="2800" b="1" dirty="0" smtClean="0">
                <a:solidFill>
                  <a:srgbClr val="FF0000"/>
                </a:solidFill>
                <a:latin typeface="Calibri" pitchFamily="34" charset="0"/>
              </a:rPr>
              <a:t>4 181 </a:t>
            </a:r>
            <a:r>
              <a:rPr lang="sk-SK" sz="2800" b="1" dirty="0" smtClean="0">
                <a:latin typeface="Calibri" pitchFamily="34" charset="0"/>
              </a:rPr>
              <a:t>účastníkov.</a:t>
            </a:r>
          </a:p>
          <a:p>
            <a:r>
              <a:rPr lang="sk-SK" sz="2800" b="1" dirty="0" smtClean="0">
                <a:latin typeface="Calibri" pitchFamily="34" charset="0"/>
              </a:rPr>
              <a:t>Okrem nich sme mali pravidelne zasadania predsedníctva, rokovania so ŽSK, MŠ </a:t>
            </a:r>
            <a:r>
              <a:rPr lang="sk-SK" sz="2800" b="1" dirty="0" err="1" smtClean="0">
                <a:latin typeface="Calibri" pitchFamily="34" charset="0"/>
              </a:rPr>
              <a:t>VVaŠ</a:t>
            </a:r>
            <a:r>
              <a:rPr lang="sk-SK" sz="2800" b="1" dirty="0" smtClean="0">
                <a:latin typeface="Calibri" pitchFamily="34" charset="0"/>
              </a:rPr>
              <a:t> SR, so starostami obci, </a:t>
            </a:r>
            <a:r>
              <a:rPr lang="sk-SK" sz="2800" b="1" dirty="0" err="1" smtClean="0">
                <a:latin typeface="Calibri" pitchFamily="34" charset="0"/>
              </a:rPr>
              <a:t>Iuventou</a:t>
            </a:r>
            <a:r>
              <a:rPr lang="sk-SK" sz="2800" b="1" dirty="0" smtClean="0">
                <a:latin typeface="Calibri" pitchFamily="34" charset="0"/>
              </a:rPr>
              <a:t> </a:t>
            </a:r>
            <a:r>
              <a:rPr lang="sk-SK" sz="2800" b="1" dirty="0" smtClean="0">
                <a:latin typeface="Calibri" pitchFamily="34" charset="0"/>
              </a:rPr>
              <a:t>a ďalšími.</a:t>
            </a:r>
            <a:endParaRPr lang="sk-SK" sz="2800" b="1" dirty="0">
              <a:latin typeface="Calibri" pitchFamily="34" charset="0"/>
            </a:endParaRPr>
          </a:p>
        </p:txBody>
      </p:sp>
      <p:sp>
        <p:nvSpPr>
          <p:cNvPr id="10" name="Obdĺžnik 9"/>
          <p:cNvSpPr/>
          <p:nvPr/>
        </p:nvSpPr>
        <p:spPr>
          <a:xfrm>
            <a:off x="2306615" y="626915"/>
            <a:ext cx="15856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 smtClean="0"/>
              <a:t>04/2019- 02/2020</a:t>
            </a:r>
            <a:endParaRPr lang="sk-SK" dirty="0"/>
          </a:p>
        </p:txBody>
      </p:sp>
      <p:pic>
        <p:nvPicPr>
          <p:cNvPr id="11266" name="Picture 2" descr="F:\MAYDAI Rožumberok 2020_01_24-26\IMG_5474 - kópi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45776" y="4631317"/>
            <a:ext cx="2776847" cy="1850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7" name="Picture 3" descr="F:\24.-24.11.2019 akreditované školenie 3 fáza Terchová\IMG_7304 - kópi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2806" y="4681775"/>
            <a:ext cx="2526680" cy="1683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6"/>
          <p:cNvSpPr txBox="1">
            <a:spLocks noGrp="1"/>
          </p:cNvSpPr>
          <p:nvPr>
            <p:ph type="title"/>
          </p:nvPr>
        </p:nvSpPr>
        <p:spPr>
          <a:xfrm>
            <a:off x="385040" y="452582"/>
            <a:ext cx="3526560" cy="7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HOSPODÁRENIE</a:t>
            </a:r>
            <a:endParaRPr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471055" y="2059709"/>
            <a:ext cx="84512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sk-SK" sz="2800" dirty="0" smtClean="0">
              <a:latin typeface="Calibri" pitchFamily="34" charset="0"/>
            </a:endParaRPr>
          </a:p>
          <a:p>
            <a:pPr algn="ctr"/>
            <a:r>
              <a:rPr lang="sk-SK" sz="2800" dirty="0" smtClean="0">
                <a:latin typeface="Calibri" pitchFamily="34" charset="0"/>
              </a:rPr>
              <a:t>                        </a:t>
            </a:r>
          </a:p>
        </p:txBody>
      </p:sp>
      <p:pic>
        <p:nvPicPr>
          <p:cNvPr id="14" name="Picture 2" descr="C:\Users\Karina\Desktop\KARINA\KARINA\RMŽK\LOGA\logo_RMZ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79" y="960582"/>
            <a:ext cx="1241475" cy="4506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Zástupný symbol textu 19"/>
          <p:cNvSpPr>
            <a:spLocks noGrp="1"/>
          </p:cNvSpPr>
          <p:nvPr>
            <p:ph type="body" idx="1"/>
          </p:nvPr>
        </p:nvSpPr>
        <p:spPr>
          <a:xfrm>
            <a:off x="410030" y="1290420"/>
            <a:ext cx="8196942" cy="737952"/>
          </a:xfr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buNone/>
            </a:pPr>
            <a:r>
              <a:rPr lang="sk-SK" sz="3000" b="1" spc="1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                    </a:t>
            </a:r>
            <a:r>
              <a:rPr lang="pl-PL" sz="3200" b="1" dirty="0" smtClean="0">
                <a:solidFill>
                  <a:schemeClr val="accent6">
                    <a:lumMod val="75000"/>
                  </a:schemeClr>
                </a:solidFill>
              </a:rPr>
              <a:t>PRÍJMY v roku </a:t>
            </a:r>
            <a:r>
              <a:rPr lang="pl-PL" sz="3200" b="1" dirty="0" smtClean="0">
                <a:solidFill>
                  <a:schemeClr val="accent6">
                    <a:lumMod val="75000"/>
                  </a:schemeClr>
                </a:solidFill>
              </a:rPr>
              <a:t>2019</a:t>
            </a:r>
            <a:endParaRPr lang="sk-SK" sz="3000" b="1" spc="150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1" name="Google Shape;147;p16"/>
          <p:cNvSpPr txBox="1">
            <a:spLocks/>
          </p:cNvSpPr>
          <p:nvPr/>
        </p:nvSpPr>
        <p:spPr>
          <a:xfrm>
            <a:off x="5130800" y="456263"/>
            <a:ext cx="3794125" cy="53570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457200" marR="0" lvl="0" indent="-31750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None/>
              <a:tabLst/>
              <a:defRPr/>
            </a:pPr>
            <a:r>
              <a:rPr kumimoji="0" lang="sk-SK" sz="2400" b="1" i="1" u="none" strike="noStrike" kern="0" cap="none" spc="0" normalizeH="0" baseline="0" noProof="0" dirty="0" smtClean="0">
                <a:ln w="50800"/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Financie</a:t>
            </a:r>
            <a:endParaRPr kumimoji="0" lang="sk-SK" sz="2400" b="1" i="1" u="none" strike="noStrike" kern="0" cap="none" spc="0" normalizeH="0" baseline="0" noProof="0" dirty="0">
              <a:ln w="50800"/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</p:txBody>
      </p:sp>
      <p:sp>
        <p:nvSpPr>
          <p:cNvPr id="9" name="BlokTextu 8"/>
          <p:cNvSpPr txBox="1"/>
          <p:nvPr/>
        </p:nvSpPr>
        <p:spPr>
          <a:xfrm>
            <a:off x="889000" y="2235200"/>
            <a:ext cx="7112000" cy="3990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sk-SK" dirty="0" smtClean="0"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sk-SK" sz="2000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Členský príspevok                                                               </a:t>
            </a:r>
            <a:r>
              <a:rPr lang="sk-SK" sz="2000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648,00 </a:t>
            </a:r>
            <a:r>
              <a:rPr lang="sk-SK" sz="2000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€</a:t>
            </a:r>
          </a:p>
          <a:p>
            <a:pPr lvl="0">
              <a:buFont typeface="Arial" pitchFamily="34" charset="0"/>
              <a:buChar char="•"/>
            </a:pPr>
            <a:r>
              <a:rPr lang="sk-SK" sz="2000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 Účastnícky poplatok                                                           </a:t>
            </a:r>
            <a:r>
              <a:rPr lang="sk-SK" sz="2000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549,00 </a:t>
            </a:r>
            <a:r>
              <a:rPr lang="sk-SK" sz="2000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€ </a:t>
            </a:r>
          </a:p>
          <a:p>
            <a:pPr lvl="0">
              <a:buFont typeface="Arial" pitchFamily="34" charset="0"/>
              <a:buChar char="•"/>
            </a:pPr>
            <a:r>
              <a:rPr lang="sk-SK" sz="2000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 Príspevky od osôb                                                           </a:t>
            </a:r>
            <a:r>
              <a:rPr lang="sk-SK" sz="2000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7 330,94 </a:t>
            </a:r>
            <a:r>
              <a:rPr lang="sk-SK" sz="2000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€  </a:t>
            </a:r>
            <a:endParaRPr lang="sk-SK" sz="2000" dirty="0" smtClean="0">
              <a:latin typeface="Calibri" pitchFamily="34" charset="0"/>
              <a:ea typeface="Times New Roman"/>
              <a:cs typeface="Times New Roman"/>
              <a:sym typeface="Times New Roman"/>
            </a:endParaRPr>
          </a:p>
          <a:p>
            <a:pPr lvl="0">
              <a:buFont typeface="Arial" pitchFamily="34" charset="0"/>
              <a:buChar char="•"/>
            </a:pPr>
            <a:r>
              <a:rPr lang="sk-SK" sz="2000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sk-SK" sz="2000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Pôžičky                                                                            30 150,00€</a:t>
            </a:r>
            <a:endParaRPr lang="sk-SK" sz="2000" dirty="0" smtClean="0">
              <a:latin typeface="Calibri" pitchFamily="34" charset="0"/>
              <a:ea typeface="Times New Roman"/>
              <a:cs typeface="Times New Roman"/>
              <a:sym typeface="Times New Roman"/>
            </a:endParaRPr>
          </a:p>
          <a:p>
            <a:pPr lvl="0"/>
            <a:r>
              <a:rPr lang="sk-SK" sz="2000" b="1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Dotácie a granty </a:t>
            </a:r>
          </a:p>
          <a:p>
            <a:pPr lvl="0">
              <a:buFont typeface="Arial" pitchFamily="34" charset="0"/>
              <a:buChar char="•"/>
            </a:pPr>
            <a:r>
              <a:rPr lang="sk-SK" sz="2000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Ministerstvo školstva, vedy, výskumu a športu SR    </a:t>
            </a:r>
            <a:r>
              <a:rPr lang="sk-SK" sz="2000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26538,00</a:t>
            </a:r>
            <a:r>
              <a:rPr lang="sk-SK" sz="2000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€ </a:t>
            </a:r>
          </a:p>
          <a:p>
            <a:pPr lvl="0">
              <a:buFont typeface="Arial" pitchFamily="34" charset="0"/>
              <a:buChar char="•"/>
            </a:pPr>
            <a:r>
              <a:rPr lang="sk-SK" sz="2000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 Národná agentúra </a:t>
            </a:r>
            <a:r>
              <a:rPr lang="sk-SK" sz="2000" dirty="0" err="1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Erasmus</a:t>
            </a:r>
            <a:r>
              <a:rPr lang="sk-SK" sz="2000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 +                                       38 404,00 €</a:t>
            </a:r>
          </a:p>
          <a:p>
            <a:pPr lvl="0">
              <a:buFont typeface="Arial" pitchFamily="34" charset="0"/>
              <a:buChar char="•"/>
            </a:pPr>
            <a:r>
              <a:rPr lang="sk-SK" sz="2000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 Žilinský samosprávny kraj                                               </a:t>
            </a:r>
            <a:r>
              <a:rPr lang="sk-SK" sz="2000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   800,00 </a:t>
            </a:r>
            <a:r>
              <a:rPr lang="sk-SK" sz="2000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€ </a:t>
            </a:r>
          </a:p>
          <a:p>
            <a:pPr lvl="0">
              <a:buFont typeface="Arial" pitchFamily="34" charset="0"/>
              <a:buChar char="•"/>
            </a:pPr>
            <a:r>
              <a:rPr lang="sk-SK" sz="2000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sk-SK" sz="2000" b="1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Nenávratný finančný príspevok:</a:t>
            </a:r>
          </a:p>
          <a:p>
            <a:pPr lvl="0">
              <a:buFont typeface="Arial" pitchFamily="34" charset="0"/>
              <a:buChar char="•"/>
            </a:pPr>
            <a:r>
              <a:rPr lang="sk-SK" sz="2000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 Ministerstvo vnútra SR ( EVS)                                      </a:t>
            </a:r>
            <a:r>
              <a:rPr lang="sk-SK" sz="2000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150380,21€</a:t>
            </a:r>
            <a:endParaRPr lang="sk-SK" sz="2000" dirty="0" smtClean="0">
              <a:latin typeface="Calibri" pitchFamily="34" charset="0"/>
              <a:ea typeface="Times New Roman"/>
              <a:cs typeface="Times New Roman"/>
              <a:sym typeface="Times New Roman"/>
            </a:endParaRPr>
          </a:p>
          <a:p>
            <a:pPr lvl="0">
              <a:buFont typeface="Arial" pitchFamily="34" charset="0"/>
              <a:buChar char="•"/>
            </a:pPr>
            <a:r>
              <a:rPr lang="sk-SK" sz="2000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 Iné </a:t>
            </a:r>
            <a:r>
              <a:rPr lang="sk-SK" sz="2000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príjmy                                                                               128,81 </a:t>
            </a:r>
            <a:r>
              <a:rPr lang="sk-SK" sz="2000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€</a:t>
            </a:r>
          </a:p>
          <a:p>
            <a:pPr lvl="0">
              <a:spcBef>
                <a:spcPts val="1600"/>
              </a:spcBef>
              <a:spcAft>
                <a:spcPts val="1600"/>
              </a:spcAft>
            </a:pPr>
            <a:r>
              <a:rPr lang="sk-SK" sz="2000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sk-SK" sz="2000" b="1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PRÍJMY SPOLU                                                                 </a:t>
            </a:r>
            <a:r>
              <a:rPr lang="sk-SK" sz="2000" b="1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254 800,15 </a:t>
            </a:r>
            <a:r>
              <a:rPr lang="sk-SK" sz="2000" b="1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€</a:t>
            </a:r>
            <a:endParaRPr lang="sk-SK" sz="20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20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20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20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20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20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20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lokTextu 5"/>
          <p:cNvSpPr txBox="1"/>
          <p:nvPr/>
        </p:nvSpPr>
        <p:spPr>
          <a:xfrm>
            <a:off x="471055" y="2059709"/>
            <a:ext cx="84512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sk-SK" sz="2800" dirty="0" smtClean="0">
              <a:latin typeface="Calibri" pitchFamily="34" charset="0"/>
            </a:endParaRPr>
          </a:p>
          <a:p>
            <a:pPr algn="ctr"/>
            <a:r>
              <a:rPr lang="sk-SK" sz="2800" dirty="0" smtClean="0">
                <a:latin typeface="Calibri" pitchFamily="34" charset="0"/>
              </a:rPr>
              <a:t>                        </a:t>
            </a:r>
          </a:p>
        </p:txBody>
      </p:sp>
      <p:pic>
        <p:nvPicPr>
          <p:cNvPr id="14" name="Picture 2" descr="C:\Users\Karina\Desktop\KARINA\KARINA\RMŽK\LOGA\logo_RMZ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79" y="960582"/>
            <a:ext cx="1241475" cy="4506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Zástupný symbol textu 19"/>
          <p:cNvSpPr>
            <a:spLocks noGrp="1"/>
          </p:cNvSpPr>
          <p:nvPr>
            <p:ph type="body" idx="1"/>
          </p:nvPr>
        </p:nvSpPr>
        <p:spPr>
          <a:xfrm>
            <a:off x="410030" y="1290420"/>
            <a:ext cx="8196942" cy="737952"/>
          </a:xfr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buNone/>
            </a:pPr>
            <a:r>
              <a:rPr lang="sk-SK" sz="3000" b="1" spc="1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                   VÝDAVKY </a:t>
            </a:r>
            <a:r>
              <a:rPr lang="pl-PL" sz="3200" b="1" dirty="0" smtClean="0">
                <a:solidFill>
                  <a:schemeClr val="accent6">
                    <a:lumMod val="75000"/>
                  </a:schemeClr>
                </a:solidFill>
              </a:rPr>
              <a:t>v roku </a:t>
            </a:r>
            <a:r>
              <a:rPr lang="pl-PL" sz="3200" b="1" dirty="0" smtClean="0">
                <a:solidFill>
                  <a:schemeClr val="accent6">
                    <a:lumMod val="75000"/>
                  </a:schemeClr>
                </a:solidFill>
              </a:rPr>
              <a:t>2019</a:t>
            </a:r>
            <a:endParaRPr lang="sk-SK" sz="3000" b="1" spc="150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1" name="Google Shape;147;p16"/>
          <p:cNvSpPr txBox="1">
            <a:spLocks/>
          </p:cNvSpPr>
          <p:nvPr/>
        </p:nvSpPr>
        <p:spPr>
          <a:xfrm>
            <a:off x="5435600" y="481663"/>
            <a:ext cx="3184525" cy="53570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457200" marR="0" lvl="0" indent="-31750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None/>
              <a:tabLst/>
              <a:defRPr/>
            </a:pPr>
            <a:r>
              <a:rPr kumimoji="0" lang="sk-SK" sz="2400" b="1" i="1" u="none" strike="noStrike" kern="0" cap="none" spc="0" normalizeH="0" baseline="0" noProof="0" dirty="0" smtClean="0">
                <a:ln w="50800"/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Financie</a:t>
            </a:r>
            <a:endParaRPr kumimoji="0" lang="sk-SK" sz="2400" b="1" i="1" u="none" strike="noStrike" kern="0" cap="none" spc="0" normalizeH="0" baseline="0" noProof="0" dirty="0">
              <a:ln w="50800"/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</p:txBody>
      </p:sp>
      <p:sp>
        <p:nvSpPr>
          <p:cNvPr id="9" name="BlokTextu 8"/>
          <p:cNvSpPr txBox="1"/>
          <p:nvPr/>
        </p:nvSpPr>
        <p:spPr>
          <a:xfrm>
            <a:off x="889000" y="2235200"/>
            <a:ext cx="7112000" cy="2636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k-SK" sz="2000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Mzdy, odvody, dohody                                                  </a:t>
            </a:r>
            <a:r>
              <a:rPr lang="sk-SK" sz="2000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158 154,26 </a:t>
            </a:r>
            <a:r>
              <a:rPr lang="sk-SK" sz="2000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€ </a:t>
            </a:r>
          </a:p>
          <a:p>
            <a:pPr lvl="0">
              <a:spcBef>
                <a:spcPts val="1600"/>
              </a:spcBef>
            </a:pPr>
            <a:r>
              <a:rPr lang="sk-SK" sz="2000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Náklady </a:t>
            </a:r>
            <a:r>
              <a:rPr lang="sk-SK" sz="2000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na služby </a:t>
            </a:r>
            <a:r>
              <a:rPr lang="sk-SK" sz="2000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                                                            </a:t>
            </a:r>
            <a:r>
              <a:rPr lang="sk-SK" sz="2000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82 </a:t>
            </a:r>
            <a:r>
              <a:rPr lang="sk-SK" sz="2000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029,12€ </a:t>
            </a:r>
            <a:r>
              <a:rPr lang="sk-SK" sz="1200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(strava</a:t>
            </a:r>
            <a:r>
              <a:rPr lang="sk-SK" sz="1200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, ubytovanie, prenájmy, materiál, lektorské tlačoviny, spolupráca s </a:t>
            </a:r>
            <a:r>
              <a:rPr lang="sk-SK" sz="1200" dirty="0" err="1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Radamokom</a:t>
            </a:r>
            <a:r>
              <a:rPr lang="sk-SK" sz="1200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 a iné</a:t>
            </a:r>
            <a:r>
              <a:rPr lang="sk-SK" sz="1200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)</a:t>
            </a:r>
            <a:endParaRPr lang="sk-SK" sz="2000" dirty="0" smtClean="0">
              <a:latin typeface="Calibri" pitchFamily="34" charset="0"/>
              <a:ea typeface="Times New Roman"/>
              <a:cs typeface="Times New Roman"/>
              <a:sym typeface="Times New Roman"/>
            </a:endParaRPr>
          </a:p>
          <a:p>
            <a:pPr lvl="0">
              <a:spcBef>
                <a:spcPts val="1600"/>
              </a:spcBef>
            </a:pPr>
            <a:r>
              <a:rPr lang="sk-SK" sz="2000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Náklady na prevádzku </a:t>
            </a:r>
            <a:r>
              <a:rPr lang="sk-SK" sz="2000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sk-SK" sz="1200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( nájom, telefón, internet)</a:t>
            </a:r>
            <a:r>
              <a:rPr lang="sk-SK" sz="2000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                        4 847,77€ </a:t>
            </a:r>
          </a:p>
          <a:p>
            <a:pPr lvl="0">
              <a:spcBef>
                <a:spcPts val="1600"/>
              </a:spcBef>
            </a:pPr>
            <a:r>
              <a:rPr lang="sk-SK" sz="2000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Splátka pôžičiek                                                                 7 000,00€</a:t>
            </a:r>
            <a:endParaRPr lang="sk-SK" sz="2000" dirty="0" smtClean="0">
              <a:latin typeface="Calibri" pitchFamily="34" charset="0"/>
              <a:ea typeface="Times New Roman"/>
              <a:cs typeface="Times New Roman"/>
              <a:sym typeface="Times New Roman"/>
            </a:endParaRPr>
          </a:p>
          <a:p>
            <a:pPr lvl="0">
              <a:spcBef>
                <a:spcPts val="1600"/>
              </a:spcBef>
              <a:spcAft>
                <a:spcPts val="1600"/>
              </a:spcAft>
            </a:pPr>
            <a:r>
              <a:rPr lang="sk-SK" sz="2000" b="1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VÝDAVKY SPOLU                                                          </a:t>
            </a:r>
            <a:r>
              <a:rPr lang="sk-SK" sz="2000" b="1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252 031,15€ </a:t>
            </a:r>
            <a:endParaRPr lang="sk-SK" sz="2000" b="1" dirty="0">
              <a:latin typeface="Calibri" pitchFamily="34" charset="0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" name="Google Shape;146;p16"/>
          <p:cNvSpPr txBox="1">
            <a:spLocks noGrp="1"/>
          </p:cNvSpPr>
          <p:nvPr>
            <p:ph type="title"/>
          </p:nvPr>
        </p:nvSpPr>
        <p:spPr>
          <a:xfrm>
            <a:off x="385763" y="452438"/>
            <a:ext cx="3779837" cy="7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HOSPODÁRENIE</a:t>
            </a:r>
            <a:endParaRPr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lokTextu 5"/>
          <p:cNvSpPr txBox="1"/>
          <p:nvPr/>
        </p:nvSpPr>
        <p:spPr>
          <a:xfrm>
            <a:off x="471055" y="2059709"/>
            <a:ext cx="84512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sk-SK" sz="2800" dirty="0" smtClean="0">
              <a:latin typeface="Calibri" pitchFamily="34" charset="0"/>
            </a:endParaRPr>
          </a:p>
          <a:p>
            <a:pPr algn="ctr"/>
            <a:r>
              <a:rPr lang="sk-SK" sz="2800" dirty="0" smtClean="0">
                <a:latin typeface="Calibri" pitchFamily="34" charset="0"/>
              </a:rPr>
              <a:t>                        </a:t>
            </a:r>
          </a:p>
        </p:txBody>
      </p:sp>
      <p:pic>
        <p:nvPicPr>
          <p:cNvPr id="14" name="Picture 2" descr="C:\Users\Karina\Desktop\KARINA\KARINA\RMŽK\LOGA\logo_RMZ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79" y="960582"/>
            <a:ext cx="1241475" cy="4506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Zástupný symbol textu 19"/>
          <p:cNvSpPr>
            <a:spLocks noGrp="1"/>
          </p:cNvSpPr>
          <p:nvPr>
            <p:ph type="body" idx="1"/>
          </p:nvPr>
        </p:nvSpPr>
        <p:spPr>
          <a:xfrm>
            <a:off x="410030" y="1290420"/>
            <a:ext cx="8196942" cy="737952"/>
          </a:xfr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buNone/>
            </a:pPr>
            <a:r>
              <a:rPr lang="sk-SK" sz="3000" b="1" spc="1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         </a:t>
            </a:r>
            <a:r>
              <a:rPr lang="sk-SK" sz="3000" b="1" spc="1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Hospodársky výsledok za rok 2019</a:t>
            </a:r>
            <a:endParaRPr lang="sk-SK" sz="3000" b="1" spc="150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1" name="Google Shape;147;p16"/>
          <p:cNvSpPr txBox="1">
            <a:spLocks/>
          </p:cNvSpPr>
          <p:nvPr/>
        </p:nvSpPr>
        <p:spPr>
          <a:xfrm>
            <a:off x="5156200" y="481663"/>
            <a:ext cx="3463925" cy="53570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457200" marR="0" lvl="0" indent="-31750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None/>
              <a:tabLst/>
              <a:defRPr/>
            </a:pPr>
            <a:r>
              <a:rPr kumimoji="0" lang="sk-SK" sz="2400" b="1" i="1" u="none" strike="noStrike" kern="0" cap="none" spc="0" normalizeH="0" baseline="0" noProof="0" dirty="0" smtClean="0">
                <a:ln w="50800"/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Financie</a:t>
            </a:r>
            <a:endParaRPr kumimoji="0" lang="sk-SK" sz="2400" b="1" i="1" u="none" strike="noStrike" kern="0" cap="none" spc="0" normalizeH="0" baseline="0" noProof="0" dirty="0">
              <a:ln w="50800"/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</p:txBody>
      </p:sp>
      <p:sp>
        <p:nvSpPr>
          <p:cNvPr id="9" name="BlokTextu 8"/>
          <p:cNvSpPr txBox="1"/>
          <p:nvPr/>
        </p:nvSpPr>
        <p:spPr>
          <a:xfrm>
            <a:off x="863600" y="2959100"/>
            <a:ext cx="71120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k-SK" sz="2400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Zostatok z roku </a:t>
            </a:r>
            <a:r>
              <a:rPr lang="sk-SK" sz="2400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2018                                        </a:t>
            </a:r>
            <a:r>
              <a:rPr lang="sk-SK" sz="2400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11 264,15 </a:t>
            </a:r>
            <a:r>
              <a:rPr lang="sk-SK" sz="2400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€ </a:t>
            </a:r>
            <a:endParaRPr lang="sk-SK" sz="2400" dirty="0" smtClean="0">
              <a:latin typeface="Calibri" pitchFamily="34" charset="0"/>
              <a:ea typeface="Times New Roman"/>
              <a:cs typeface="Times New Roman"/>
              <a:sym typeface="Times New Roman"/>
            </a:endParaRPr>
          </a:p>
          <a:p>
            <a:pPr lvl="0">
              <a:spcBef>
                <a:spcPts val="1600"/>
              </a:spcBef>
            </a:pPr>
            <a:r>
              <a:rPr lang="sk-SK" sz="2400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Príjmy v roku </a:t>
            </a:r>
            <a:r>
              <a:rPr lang="sk-SK" sz="2400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2019                                          </a:t>
            </a:r>
            <a:r>
              <a:rPr lang="sk-SK" sz="2400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254 </a:t>
            </a:r>
            <a:r>
              <a:rPr lang="sk-SK" sz="2400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800,15 </a:t>
            </a:r>
            <a:r>
              <a:rPr lang="sk-SK" sz="2400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€ </a:t>
            </a:r>
            <a:endParaRPr lang="sk-SK" sz="2400" dirty="0" smtClean="0">
              <a:latin typeface="Calibri" pitchFamily="34" charset="0"/>
              <a:ea typeface="Times New Roman"/>
              <a:cs typeface="Times New Roman"/>
              <a:sym typeface="Times New Roman"/>
            </a:endParaRPr>
          </a:p>
          <a:p>
            <a:pPr lvl="0">
              <a:spcBef>
                <a:spcPts val="1600"/>
              </a:spcBef>
            </a:pPr>
            <a:r>
              <a:rPr lang="sk-SK" sz="2400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Výdavky v roku </a:t>
            </a:r>
            <a:r>
              <a:rPr lang="sk-SK" sz="2400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2019                                      </a:t>
            </a:r>
            <a:r>
              <a:rPr lang="sk-SK" sz="2400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252 </a:t>
            </a:r>
            <a:r>
              <a:rPr lang="sk-SK" sz="2400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031,15 </a:t>
            </a:r>
            <a:r>
              <a:rPr lang="sk-SK" sz="2400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€</a:t>
            </a:r>
            <a:endParaRPr lang="sk-SK" sz="2400" dirty="0" smtClean="0">
              <a:latin typeface="Calibri" pitchFamily="34" charset="0"/>
              <a:ea typeface="Times New Roman"/>
              <a:cs typeface="Times New Roman"/>
              <a:sym typeface="Times New Roman"/>
            </a:endParaRPr>
          </a:p>
          <a:p>
            <a:pPr lvl="0">
              <a:spcBef>
                <a:spcPts val="1600"/>
              </a:spcBef>
              <a:spcAft>
                <a:spcPts val="1600"/>
              </a:spcAft>
            </a:pPr>
            <a:r>
              <a:rPr lang="sk-SK" sz="2400" b="1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 HOSPODÁRSKY VÝSLEDOK                             </a:t>
            </a:r>
            <a:r>
              <a:rPr lang="sk-SK" sz="2400" b="1" dirty="0" smtClean="0">
                <a:latin typeface="Calibri" pitchFamily="34" charset="0"/>
                <a:ea typeface="Times New Roman"/>
                <a:cs typeface="Times New Roman"/>
                <a:sym typeface="Times New Roman"/>
              </a:rPr>
              <a:t>14 332,95€</a:t>
            </a:r>
            <a:endParaRPr lang="sk-SK" sz="2400" b="1" dirty="0">
              <a:latin typeface="Calibri" pitchFamily="34" charset="0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" name="Google Shape;146;p16"/>
          <p:cNvSpPr txBox="1">
            <a:spLocks noGrp="1"/>
          </p:cNvSpPr>
          <p:nvPr>
            <p:ph type="title"/>
          </p:nvPr>
        </p:nvSpPr>
        <p:spPr>
          <a:xfrm>
            <a:off x="385763" y="452438"/>
            <a:ext cx="3754437" cy="7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HOSPODÁRENIE</a:t>
            </a:r>
            <a:endParaRPr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6"/>
          <p:cNvSpPr txBox="1">
            <a:spLocks noGrp="1"/>
          </p:cNvSpPr>
          <p:nvPr>
            <p:ph type="title"/>
          </p:nvPr>
        </p:nvSpPr>
        <p:spPr>
          <a:xfrm>
            <a:off x="385041" y="452582"/>
            <a:ext cx="2182668" cy="7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AKTIVITY</a:t>
            </a:r>
            <a:endParaRPr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4709227" y="1258785"/>
            <a:ext cx="4063999" cy="132343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k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ea typeface="Times New Roman"/>
                <a:cs typeface="Times New Roman"/>
                <a:sym typeface="Times New Roman"/>
              </a:rPr>
              <a:t>Zvýšenie občianskej informovanosti a participácie mladých ľudí Žilinského kraja na veciach verejných</a:t>
            </a:r>
            <a:endParaRPr lang="sk-SK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itchFamily="34" charset="0"/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471055" y="2059709"/>
            <a:ext cx="84512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sk-SK" sz="2800" dirty="0" smtClean="0">
              <a:latin typeface="Calibri" pitchFamily="34" charset="0"/>
            </a:endParaRPr>
          </a:p>
          <a:p>
            <a:pPr algn="ctr"/>
            <a:r>
              <a:rPr lang="sk-SK" sz="2800" dirty="0" smtClean="0">
                <a:latin typeface="Calibri" pitchFamily="34" charset="0"/>
              </a:rPr>
              <a:t>                        </a:t>
            </a:r>
          </a:p>
        </p:txBody>
      </p:sp>
      <p:pic>
        <p:nvPicPr>
          <p:cNvPr id="14" name="Picture 2" descr="C:\Users\Karina\Desktop\KARINA\KARINA\RMŽK\LOGA\logo_RMZ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79" y="960582"/>
            <a:ext cx="1241475" cy="4506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B4EC90FA-A2DA-4048-B7A5-6C94EDF4FB24" descr="cid:B54046E0-E018-4695-B763-48B2B26413F5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 rot="16200000">
            <a:off x="-1136908" y="2416453"/>
            <a:ext cx="3103778" cy="420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 descr="D:\Documents\hlavne zlozkyrada\1. RMZK\2019\EVS 2019\publicita\letáky do obci\Mládež a obec - kópia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2971" y="1492662"/>
            <a:ext cx="3308187" cy="4678880"/>
          </a:xfrm>
          <a:prstGeom prst="rect">
            <a:avLst/>
          </a:prstGeom>
          <a:noFill/>
        </p:spPr>
      </p:pic>
      <p:sp>
        <p:nvSpPr>
          <p:cNvPr id="19" name="BlokTextu 18"/>
          <p:cNvSpPr txBox="1"/>
          <p:nvPr/>
        </p:nvSpPr>
        <p:spPr>
          <a:xfrm>
            <a:off x="4462813" y="2735613"/>
            <a:ext cx="4331855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i="1" dirty="0" smtClean="0">
                <a:latin typeface="Calibri" pitchFamily="34" charset="0"/>
              </a:rPr>
              <a:t>Obce:</a:t>
            </a:r>
          </a:p>
          <a:p>
            <a:r>
              <a:rPr lang="sk-SK" sz="2800" dirty="0" smtClean="0">
                <a:latin typeface="Calibri" pitchFamily="34" charset="0"/>
              </a:rPr>
              <a:t>Habovka, Likavka, Rabča,</a:t>
            </a:r>
          </a:p>
          <a:p>
            <a:r>
              <a:rPr lang="sk-SK" sz="2800" dirty="0" smtClean="0">
                <a:latin typeface="Calibri" pitchFamily="34" charset="0"/>
              </a:rPr>
              <a:t>Nededza, Oravská Jasenica,</a:t>
            </a:r>
          </a:p>
          <a:p>
            <a:r>
              <a:rPr lang="sk-SK" sz="2800" dirty="0" smtClean="0">
                <a:latin typeface="Calibri" pitchFamily="34" charset="0"/>
              </a:rPr>
              <a:t>Zábiedovo, Kunerad, </a:t>
            </a:r>
            <a:r>
              <a:rPr lang="sk-SK" sz="2800" dirty="0" err="1" smtClean="0">
                <a:latin typeface="Calibri" pitchFamily="34" charset="0"/>
              </a:rPr>
              <a:t>Ľubeľa</a:t>
            </a:r>
            <a:r>
              <a:rPr lang="sk-SK" sz="2800" dirty="0" smtClean="0">
                <a:latin typeface="Calibri" pitchFamily="34" charset="0"/>
              </a:rPr>
              <a:t>,</a:t>
            </a:r>
          </a:p>
          <a:p>
            <a:r>
              <a:rPr lang="sk-SK" sz="2800" dirty="0" smtClean="0">
                <a:latin typeface="Calibri" pitchFamily="34" charset="0"/>
              </a:rPr>
              <a:t>Zákamenné, Klin, Kamenná Poruba, Lokca.</a:t>
            </a:r>
          </a:p>
          <a:p>
            <a:pPr>
              <a:buFontTx/>
              <a:buChar char="-"/>
            </a:pPr>
            <a:endParaRPr lang="sk-SK" dirty="0"/>
          </a:p>
        </p:txBody>
      </p:sp>
      <p:sp>
        <p:nvSpPr>
          <p:cNvPr id="21" name="Google Shape;147;p16"/>
          <p:cNvSpPr txBox="1">
            <a:spLocks/>
          </p:cNvSpPr>
          <p:nvPr/>
        </p:nvSpPr>
        <p:spPr>
          <a:xfrm>
            <a:off x="5237018" y="446109"/>
            <a:ext cx="3574474" cy="53570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457200" marR="0" lvl="0" indent="-31750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None/>
              <a:tabLst/>
              <a:defRPr/>
            </a:pPr>
            <a:r>
              <a:rPr kumimoji="0" lang="sk-SK" sz="2400" b="1" i="1" u="none" strike="noStrike" kern="0" cap="none" spc="0" normalizeH="0" baseline="0" noProof="0" dirty="0" smtClean="0">
                <a:ln w="50800"/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Mládež a samospráva</a:t>
            </a:r>
            <a:endParaRPr kumimoji="0" lang="sk-SK" sz="2400" b="1" i="1" u="none" strike="noStrike" kern="0" cap="none" spc="0" normalizeH="0" baseline="0" noProof="0" dirty="0">
              <a:ln w="50800"/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</p:txBody>
      </p:sp>
      <p:sp>
        <p:nvSpPr>
          <p:cNvPr id="10" name="Obdĺžnik 9"/>
          <p:cNvSpPr/>
          <p:nvPr/>
        </p:nvSpPr>
        <p:spPr>
          <a:xfrm>
            <a:off x="2451098" y="629883"/>
            <a:ext cx="15856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 smtClean="0"/>
              <a:t>04/2019- 02/2020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6"/>
          <p:cNvSpPr txBox="1">
            <a:spLocks noGrp="1"/>
          </p:cNvSpPr>
          <p:nvPr>
            <p:ph type="title"/>
          </p:nvPr>
        </p:nvSpPr>
        <p:spPr>
          <a:xfrm>
            <a:off x="385041" y="452582"/>
            <a:ext cx="2182668" cy="7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AKTIVITY</a:t>
            </a:r>
            <a:endParaRPr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689100" y="1398979"/>
            <a:ext cx="7943272" cy="83099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k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ea typeface="Times New Roman"/>
                <a:cs typeface="Times New Roman"/>
                <a:sym typeface="Times New Roman"/>
              </a:rPr>
              <a:t>Zvýšenie občianskej informovanosti a participácie mladých ľudí Žilinského kraja na veciach verejných</a:t>
            </a:r>
            <a:endParaRPr lang="sk-SK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itchFamily="34" charset="0"/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471055" y="2059709"/>
            <a:ext cx="84512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sk-SK" sz="2800" dirty="0" smtClean="0">
              <a:latin typeface="Calibri" pitchFamily="34" charset="0"/>
            </a:endParaRPr>
          </a:p>
          <a:p>
            <a:pPr algn="ctr"/>
            <a:r>
              <a:rPr lang="sk-SK" sz="2800" dirty="0" smtClean="0">
                <a:latin typeface="Calibri" pitchFamily="34" charset="0"/>
              </a:rPr>
              <a:t>                        </a:t>
            </a:r>
          </a:p>
        </p:txBody>
      </p:sp>
      <p:pic>
        <p:nvPicPr>
          <p:cNvPr id="14" name="Picture 2" descr="C:\Users\Karina\Desktop\KARINA\KARINA\RMŽK\LOGA\logo_RMZ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79" y="960582"/>
            <a:ext cx="1241475" cy="4506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B4EC90FA-A2DA-4048-B7A5-6C94EDF4FB24" descr="cid:B54046E0-E018-4695-B763-48B2B26413F5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1520" y="5922974"/>
            <a:ext cx="3103778" cy="420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BlokTextu 11"/>
          <p:cNvSpPr txBox="1"/>
          <p:nvPr/>
        </p:nvSpPr>
        <p:spPr>
          <a:xfrm>
            <a:off x="581891" y="2346036"/>
            <a:ext cx="406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800" dirty="0" smtClean="0">
                <a:latin typeface="Calibri" pitchFamily="34" charset="0"/>
              </a:rPr>
              <a:t>Trvanie: 05/2018 – 07/2020</a:t>
            </a:r>
            <a:endParaRPr lang="sk-SK" sz="1800" dirty="0">
              <a:latin typeface="Calibri" pitchFamily="34" charset="0"/>
            </a:endParaRPr>
          </a:p>
        </p:txBody>
      </p:sp>
      <p:sp>
        <p:nvSpPr>
          <p:cNvPr id="13" name="BlokTextu 12"/>
          <p:cNvSpPr txBox="1"/>
          <p:nvPr/>
        </p:nvSpPr>
        <p:spPr>
          <a:xfrm>
            <a:off x="4978400" y="2244436"/>
            <a:ext cx="2992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800" dirty="0" smtClean="0">
                <a:latin typeface="Calibri" pitchFamily="34" charset="0"/>
              </a:rPr>
              <a:t>12 obci  Žilinského kraja</a:t>
            </a:r>
          </a:p>
          <a:p>
            <a:r>
              <a:rPr lang="sk-SK" sz="1800" dirty="0" smtClean="0">
                <a:latin typeface="Calibri" pitchFamily="34" charset="0"/>
              </a:rPr>
              <a:t>12 mesiacov v jednej obci</a:t>
            </a:r>
            <a:endParaRPr lang="sk-SK" sz="1800" dirty="0">
              <a:latin typeface="Calibri" pitchFamily="34" charset="0"/>
            </a:endParaRPr>
          </a:p>
        </p:txBody>
      </p:sp>
      <p:sp>
        <p:nvSpPr>
          <p:cNvPr id="16" name="BlokTextu 15"/>
          <p:cNvSpPr txBox="1"/>
          <p:nvPr/>
        </p:nvSpPr>
        <p:spPr>
          <a:xfrm>
            <a:off x="457199" y="2915722"/>
            <a:ext cx="868680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 smtClean="0">
                <a:latin typeface="Calibri" pitchFamily="34" charset="0"/>
              </a:rPr>
              <a:t>Výstupy:</a:t>
            </a:r>
          </a:p>
          <a:p>
            <a:pPr>
              <a:buFontTx/>
              <a:buChar char="-"/>
            </a:pPr>
            <a:r>
              <a:rPr lang="sk-SK" sz="2000" dirty="0" smtClean="0">
                <a:latin typeface="Calibri" pitchFamily="34" charset="0"/>
              </a:rPr>
              <a:t> Vytvorenie </a:t>
            </a:r>
            <a:r>
              <a:rPr lang="sk-SK" sz="2000" b="1" dirty="0" smtClean="0">
                <a:latin typeface="Calibri" pitchFamily="34" charset="0"/>
              </a:rPr>
              <a:t>Koncepcie práce s mládežou v </a:t>
            </a:r>
            <a:r>
              <a:rPr lang="sk-SK" sz="2000" b="1" dirty="0" smtClean="0">
                <a:latin typeface="Calibri" pitchFamily="34" charset="0"/>
              </a:rPr>
              <a:t>obci</a:t>
            </a:r>
            <a:r>
              <a:rPr lang="sk-SK" sz="2000" dirty="0" smtClean="0">
                <a:latin typeface="Calibri" pitchFamily="34" charset="0"/>
              </a:rPr>
              <a:t>-  vytvorených 8 Koncepcií</a:t>
            </a:r>
            <a:endParaRPr lang="sk-SK" sz="2000" dirty="0" smtClean="0">
              <a:latin typeface="Calibri" pitchFamily="34" charset="0"/>
            </a:endParaRPr>
          </a:p>
          <a:p>
            <a:pPr>
              <a:buFontTx/>
              <a:buChar char="-"/>
            </a:pPr>
            <a:r>
              <a:rPr lang="sk-SK" sz="2000" dirty="0" smtClean="0">
                <a:latin typeface="Calibri" pitchFamily="34" charset="0"/>
              </a:rPr>
              <a:t> Založenie </a:t>
            </a:r>
            <a:r>
              <a:rPr lang="sk-SK" sz="2000" b="1" dirty="0" smtClean="0">
                <a:latin typeface="Calibri" pitchFamily="34" charset="0"/>
              </a:rPr>
              <a:t>Rady mládeže obce </a:t>
            </a:r>
            <a:r>
              <a:rPr lang="sk-SK" sz="2000" dirty="0" smtClean="0">
                <a:latin typeface="Calibri" pitchFamily="34" charset="0"/>
              </a:rPr>
              <a:t>a jej </a:t>
            </a:r>
            <a:r>
              <a:rPr lang="sk-SK" sz="2000" dirty="0" smtClean="0">
                <a:latin typeface="Calibri" pitchFamily="34" charset="0"/>
              </a:rPr>
              <a:t>vyškolenie – 7 ORM a 3 sú v procese   tvorby,</a:t>
            </a:r>
            <a:endParaRPr lang="sk-SK" sz="2000" dirty="0" smtClean="0">
              <a:latin typeface="Calibri" pitchFamily="34" charset="0"/>
            </a:endParaRPr>
          </a:p>
          <a:p>
            <a:pPr>
              <a:buFontTx/>
              <a:buChar char="-"/>
            </a:pPr>
            <a:r>
              <a:rPr lang="sk-SK" sz="2000" dirty="0" smtClean="0">
                <a:latin typeface="Calibri" pitchFamily="34" charset="0"/>
              </a:rPr>
              <a:t> Vytvorenie </a:t>
            </a:r>
            <a:r>
              <a:rPr lang="sk-SK" sz="2000" b="1" dirty="0" smtClean="0">
                <a:latin typeface="Calibri" pitchFamily="34" charset="0"/>
              </a:rPr>
              <a:t>platformy spolupráce subjektov </a:t>
            </a:r>
            <a:r>
              <a:rPr lang="sk-SK" sz="2000" dirty="0" smtClean="0">
                <a:latin typeface="Calibri" pitchFamily="34" charset="0"/>
              </a:rPr>
              <a:t>venujúcich sa mládeži v </a:t>
            </a:r>
            <a:r>
              <a:rPr lang="sk-SK" sz="2000" dirty="0" smtClean="0">
                <a:latin typeface="Calibri" pitchFamily="34" charset="0"/>
              </a:rPr>
              <a:t>obci</a:t>
            </a:r>
          </a:p>
          <a:p>
            <a:r>
              <a:rPr lang="sk-SK" sz="2000" dirty="0" smtClean="0">
                <a:latin typeface="Calibri" pitchFamily="34" charset="0"/>
              </a:rPr>
              <a:t>   7 podpísaných memoránd o spolupráci</a:t>
            </a:r>
            <a:endParaRPr lang="sk-SK" sz="2000" dirty="0" smtClean="0">
              <a:latin typeface="Calibri" pitchFamily="34" charset="0"/>
            </a:endParaRPr>
          </a:p>
        </p:txBody>
      </p:sp>
      <p:sp>
        <p:nvSpPr>
          <p:cNvPr id="20" name="Google Shape;147;p16"/>
          <p:cNvSpPr txBox="1">
            <a:spLocks/>
          </p:cNvSpPr>
          <p:nvPr/>
        </p:nvSpPr>
        <p:spPr>
          <a:xfrm>
            <a:off x="5144655" y="460953"/>
            <a:ext cx="3620654" cy="53570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457200" marR="0" lvl="0" indent="-31750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None/>
              <a:tabLst/>
              <a:defRPr/>
            </a:pPr>
            <a:r>
              <a:rPr kumimoji="0" lang="sk-SK" sz="2400" b="1" i="1" u="none" strike="noStrike" kern="0" cap="none" spc="0" normalizeH="0" baseline="0" noProof="0" dirty="0" smtClean="0">
                <a:ln w="50800"/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Mládež a samospráva</a:t>
            </a:r>
            <a:endParaRPr kumimoji="0" lang="sk-SK" sz="2400" b="1" i="1" u="none" strike="noStrike" kern="0" cap="none" spc="0" normalizeH="0" baseline="0" noProof="0" dirty="0">
              <a:ln w="50800"/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</p:txBody>
      </p:sp>
      <p:sp>
        <p:nvSpPr>
          <p:cNvPr id="15" name="Obdĺžnik 14"/>
          <p:cNvSpPr/>
          <p:nvPr/>
        </p:nvSpPr>
        <p:spPr>
          <a:xfrm>
            <a:off x="2451098" y="629883"/>
            <a:ext cx="15856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 smtClean="0"/>
              <a:t>04/2019- 02/2020</a:t>
            </a:r>
            <a:endParaRPr lang="sk-SK" dirty="0"/>
          </a:p>
        </p:txBody>
      </p:sp>
      <p:sp>
        <p:nvSpPr>
          <p:cNvPr id="18" name="BlokTextu 17"/>
          <p:cNvSpPr txBox="1"/>
          <p:nvPr/>
        </p:nvSpPr>
        <p:spPr>
          <a:xfrm>
            <a:off x="696686" y="4795322"/>
            <a:ext cx="6760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800" dirty="0" smtClean="0">
                <a:latin typeface="Calibri" pitchFamily="34" charset="0"/>
              </a:rPr>
              <a:t>Počet pracovníkov na projekte</a:t>
            </a:r>
          </a:p>
          <a:p>
            <a:r>
              <a:rPr lang="sk-SK" sz="1800" dirty="0" smtClean="0">
                <a:latin typeface="Calibri" pitchFamily="34" charset="0"/>
              </a:rPr>
              <a:t> v roku 2019 : 47 osôb</a:t>
            </a:r>
            <a:endParaRPr lang="sk-SK" sz="1800" dirty="0">
              <a:latin typeface="Calibri" pitchFamily="34" charset="0"/>
            </a:endParaRPr>
          </a:p>
        </p:txBody>
      </p:sp>
      <p:pic>
        <p:nvPicPr>
          <p:cNvPr id="1026" name="Picture 2" descr="E:\rmzk\2019 rmzk\evs\falitatori\IMG_549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05943" y="4464354"/>
            <a:ext cx="3320143" cy="22120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6"/>
          <p:cNvSpPr txBox="1">
            <a:spLocks noGrp="1"/>
          </p:cNvSpPr>
          <p:nvPr>
            <p:ph type="title"/>
          </p:nvPr>
        </p:nvSpPr>
        <p:spPr>
          <a:xfrm>
            <a:off x="385041" y="452582"/>
            <a:ext cx="2182668" cy="7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AKTIVITY</a:t>
            </a:r>
            <a:endParaRPr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1173843" y="1436585"/>
            <a:ext cx="7586683" cy="70788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k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ea typeface="Times New Roman"/>
                <a:cs typeface="Times New Roman"/>
                <a:sym typeface="Times New Roman"/>
              </a:rPr>
              <a:t>Zvýšenie občianskej informovanosti a participácie mladých ľudí Žilinského kraja na veciach verejných</a:t>
            </a:r>
            <a:endParaRPr lang="sk-SK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itchFamily="34" charset="0"/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471055" y="2059709"/>
            <a:ext cx="84512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sk-SK" sz="2800" dirty="0" smtClean="0">
              <a:latin typeface="Calibri" pitchFamily="34" charset="0"/>
            </a:endParaRPr>
          </a:p>
          <a:p>
            <a:pPr algn="ctr"/>
            <a:r>
              <a:rPr lang="sk-SK" sz="2800" dirty="0" smtClean="0">
                <a:latin typeface="Calibri" pitchFamily="34" charset="0"/>
              </a:rPr>
              <a:t>                        </a:t>
            </a:r>
          </a:p>
        </p:txBody>
      </p:sp>
      <p:pic>
        <p:nvPicPr>
          <p:cNvPr id="14" name="Picture 2" descr="C:\Users\Karina\Desktop\KARINA\KARINA\RMŽK\LOGA\logo_RMZ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79" y="960582"/>
            <a:ext cx="1241475" cy="4506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B4EC90FA-A2DA-4048-B7A5-6C94EDF4FB24" descr="cid:B54046E0-E018-4695-B763-48B2B26413F5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 rot="16200000">
            <a:off x="-1136908" y="2416453"/>
            <a:ext cx="3103778" cy="420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Google Shape;147;p16"/>
          <p:cNvSpPr txBox="1">
            <a:spLocks/>
          </p:cNvSpPr>
          <p:nvPr/>
        </p:nvSpPr>
        <p:spPr>
          <a:xfrm>
            <a:off x="5237018" y="446109"/>
            <a:ext cx="3574474" cy="53570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457200" marR="0" lvl="0" indent="-31750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None/>
              <a:tabLst/>
              <a:defRPr/>
            </a:pPr>
            <a:r>
              <a:rPr kumimoji="0" lang="sk-SK" sz="2400" b="1" i="1" u="none" strike="noStrike" kern="0" cap="none" spc="0" normalizeH="0" baseline="0" noProof="0" dirty="0" smtClean="0">
                <a:ln w="50800"/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Mládež a samospráva</a:t>
            </a:r>
            <a:endParaRPr kumimoji="0" lang="sk-SK" sz="2400" b="1" i="1" u="none" strike="noStrike" kern="0" cap="none" spc="0" normalizeH="0" baseline="0" noProof="0" dirty="0">
              <a:ln w="50800"/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</p:txBody>
      </p:sp>
      <p:sp>
        <p:nvSpPr>
          <p:cNvPr id="13" name="BlokTextu 12"/>
          <p:cNvSpPr txBox="1"/>
          <p:nvPr/>
        </p:nvSpPr>
        <p:spPr>
          <a:xfrm>
            <a:off x="1654627" y="2275115"/>
            <a:ext cx="5910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800" b="1" dirty="0" err="1" smtClean="0">
                <a:latin typeface="Calibri" pitchFamily="34" charset="0"/>
              </a:rPr>
              <a:t>Workshopy</a:t>
            </a:r>
            <a:r>
              <a:rPr lang="sk-SK" sz="1800" b="1" dirty="0" smtClean="0">
                <a:latin typeface="Calibri" pitchFamily="34" charset="0"/>
              </a:rPr>
              <a:t> a pracovné porady tímov z </a:t>
            </a:r>
            <a:r>
              <a:rPr lang="sk-SK" sz="1800" b="1" dirty="0" smtClean="0">
                <a:latin typeface="Calibri" pitchFamily="34" charset="0"/>
              </a:rPr>
              <a:t>obci- 4 stretnutia</a:t>
            </a:r>
            <a:endParaRPr lang="sk-SK" sz="1800" b="1" dirty="0">
              <a:latin typeface="Calibri" pitchFamily="34" charset="0"/>
            </a:endParaRPr>
          </a:p>
        </p:txBody>
      </p:sp>
      <p:sp>
        <p:nvSpPr>
          <p:cNvPr id="12" name="Obdĺžnik 11"/>
          <p:cNvSpPr/>
          <p:nvPr/>
        </p:nvSpPr>
        <p:spPr>
          <a:xfrm>
            <a:off x="2451098" y="629883"/>
            <a:ext cx="15856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 smtClean="0"/>
              <a:t>04/2019- 02/2020</a:t>
            </a:r>
            <a:endParaRPr lang="sk-SK" dirty="0"/>
          </a:p>
        </p:txBody>
      </p:sp>
      <p:pic>
        <p:nvPicPr>
          <p:cNvPr id="2051" name="Picture 3" descr="E:\rmzk\2019 rmzk\evs\porada nových implementačných tímov 16.2.2019\IMG_549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6378" y="2810556"/>
            <a:ext cx="4222821" cy="2338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E:\rmzk\2019 rmzk\evs\porada nových implementačných tímov 16.2.2019\20.5. porada\DSC03870 - kópia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67010" y="2862716"/>
            <a:ext cx="2090737" cy="1392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F:\30.11.2019 PS tímov\IMG_7422 - kópia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46334" y="4080102"/>
            <a:ext cx="3548579" cy="2364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6"/>
          <p:cNvSpPr txBox="1">
            <a:spLocks noGrp="1"/>
          </p:cNvSpPr>
          <p:nvPr>
            <p:ph type="title"/>
          </p:nvPr>
        </p:nvSpPr>
        <p:spPr>
          <a:xfrm>
            <a:off x="385041" y="452582"/>
            <a:ext cx="2182668" cy="7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AKTIVITY</a:t>
            </a:r>
            <a:endParaRPr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1186543" y="1411185"/>
            <a:ext cx="7586683" cy="70788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k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ea typeface="Times New Roman"/>
                <a:cs typeface="Times New Roman"/>
                <a:sym typeface="Times New Roman"/>
              </a:rPr>
              <a:t>Zvýšenie občianskej informovanosti a participácie mladých ľudí Žilinského kraja na veciach verejných</a:t>
            </a:r>
            <a:endParaRPr lang="sk-SK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itchFamily="34" charset="0"/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471055" y="2059709"/>
            <a:ext cx="84512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sk-SK" sz="2800" dirty="0" smtClean="0">
              <a:latin typeface="Calibri" pitchFamily="34" charset="0"/>
            </a:endParaRPr>
          </a:p>
          <a:p>
            <a:pPr algn="ctr"/>
            <a:r>
              <a:rPr lang="sk-SK" sz="2800" dirty="0" smtClean="0">
                <a:latin typeface="Calibri" pitchFamily="34" charset="0"/>
              </a:rPr>
              <a:t>                        </a:t>
            </a:r>
          </a:p>
        </p:txBody>
      </p:sp>
      <p:pic>
        <p:nvPicPr>
          <p:cNvPr id="14" name="Picture 2" descr="C:\Users\Karina\Desktop\KARINA\KARINA\RMŽK\LOGA\logo_RMZ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79" y="960582"/>
            <a:ext cx="1241475" cy="4506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B4EC90FA-A2DA-4048-B7A5-6C94EDF4FB24" descr="cid:B54046E0-E018-4695-B763-48B2B26413F5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 rot="16200000">
            <a:off x="-1136908" y="2416453"/>
            <a:ext cx="3103778" cy="420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Google Shape;147;p16"/>
          <p:cNvSpPr txBox="1">
            <a:spLocks/>
          </p:cNvSpPr>
          <p:nvPr/>
        </p:nvSpPr>
        <p:spPr>
          <a:xfrm>
            <a:off x="5237018" y="446109"/>
            <a:ext cx="3574474" cy="53570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457200" marR="0" lvl="0" indent="-31750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None/>
              <a:tabLst/>
              <a:defRPr/>
            </a:pPr>
            <a:r>
              <a:rPr kumimoji="0" lang="sk-SK" sz="2400" b="1" i="1" u="none" strike="noStrike" kern="0" cap="none" spc="0" normalizeH="0" baseline="0" noProof="0" dirty="0" smtClean="0">
                <a:ln w="50800"/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Mládež a samospráva</a:t>
            </a:r>
            <a:endParaRPr kumimoji="0" lang="sk-SK" sz="2400" b="1" i="1" u="none" strike="noStrike" kern="0" cap="none" spc="0" normalizeH="0" baseline="0" noProof="0" dirty="0">
              <a:ln w="50800"/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</p:txBody>
      </p:sp>
      <p:sp>
        <p:nvSpPr>
          <p:cNvPr id="13" name="BlokTextu 12"/>
          <p:cNvSpPr txBox="1"/>
          <p:nvPr/>
        </p:nvSpPr>
        <p:spPr>
          <a:xfrm>
            <a:off x="729343" y="2275115"/>
            <a:ext cx="8207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800" b="1" dirty="0" smtClean="0">
                <a:latin typeface="Calibri" pitchFamily="34" charset="0"/>
              </a:rPr>
              <a:t>Školenia obecných rád mládeže v nových </a:t>
            </a:r>
            <a:r>
              <a:rPr lang="sk-SK" sz="1800" b="1" dirty="0" smtClean="0">
                <a:latin typeface="Calibri" pitchFamily="34" charset="0"/>
              </a:rPr>
              <a:t>obciach- 3 víkendové vzdelávania</a:t>
            </a:r>
            <a:endParaRPr lang="sk-SK" sz="1800" b="1" dirty="0">
              <a:latin typeface="Calibri" pitchFamily="34" charset="0"/>
            </a:endParaRPr>
          </a:p>
        </p:txBody>
      </p:sp>
      <p:pic>
        <p:nvPicPr>
          <p:cNvPr id="3074" name="Picture 2" descr="E:\rmzk\2019 rmzk\evs\29.-31.3.2019 skolenie ORM\IMG_5557 - kópi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6134" y="2741159"/>
            <a:ext cx="3646611" cy="2429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F:\skolenie evs ORM 8.-10.11.2019\IMG_20191109_114904 - kópia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31657" y="2705100"/>
            <a:ext cx="3432628" cy="25744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F:\evs _ skolenie 23-25.8.2019\23=25.8.2019\IMG_6181 - kópia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06282" y="4341360"/>
            <a:ext cx="3107431" cy="2070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Obdĺžnik 14"/>
          <p:cNvSpPr/>
          <p:nvPr/>
        </p:nvSpPr>
        <p:spPr>
          <a:xfrm>
            <a:off x="2451098" y="629883"/>
            <a:ext cx="15856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 smtClean="0"/>
              <a:t>04/2019- 02/2020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6"/>
          <p:cNvSpPr txBox="1">
            <a:spLocks noGrp="1"/>
          </p:cNvSpPr>
          <p:nvPr>
            <p:ph type="title"/>
          </p:nvPr>
        </p:nvSpPr>
        <p:spPr>
          <a:xfrm>
            <a:off x="385041" y="452582"/>
            <a:ext cx="2182668" cy="7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AKTIVITY</a:t>
            </a:r>
            <a:endParaRPr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1186543" y="1411185"/>
            <a:ext cx="7586683" cy="70788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k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ea typeface="Times New Roman"/>
                <a:cs typeface="Times New Roman"/>
                <a:sym typeface="Times New Roman"/>
              </a:rPr>
              <a:t>Zvýšenie občianskej informovanosti a participácie mladých ľudí Žilinského kraja na veciach verejných</a:t>
            </a:r>
            <a:endParaRPr lang="sk-SK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itchFamily="34" charset="0"/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471055" y="2059709"/>
            <a:ext cx="84512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sk-SK" sz="2800" dirty="0" smtClean="0">
              <a:latin typeface="Calibri" pitchFamily="34" charset="0"/>
            </a:endParaRPr>
          </a:p>
          <a:p>
            <a:pPr algn="ctr"/>
            <a:r>
              <a:rPr lang="sk-SK" sz="2800" dirty="0" smtClean="0">
                <a:latin typeface="Calibri" pitchFamily="34" charset="0"/>
              </a:rPr>
              <a:t>                        </a:t>
            </a:r>
          </a:p>
        </p:txBody>
      </p:sp>
      <p:pic>
        <p:nvPicPr>
          <p:cNvPr id="14" name="Picture 2" descr="C:\Users\Karina\Desktop\KARINA\KARINA\RMŽK\LOGA\logo_RMZ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79" y="960582"/>
            <a:ext cx="1241475" cy="4506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B4EC90FA-A2DA-4048-B7A5-6C94EDF4FB24" descr="cid:B54046E0-E018-4695-B763-48B2B26413F5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 rot="16200000">
            <a:off x="-1136908" y="2416453"/>
            <a:ext cx="3103778" cy="420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Google Shape;147;p16"/>
          <p:cNvSpPr txBox="1">
            <a:spLocks/>
          </p:cNvSpPr>
          <p:nvPr/>
        </p:nvSpPr>
        <p:spPr>
          <a:xfrm>
            <a:off x="5237018" y="446109"/>
            <a:ext cx="3574474" cy="53570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457200" marR="0" lvl="0" indent="-31750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None/>
              <a:tabLst/>
              <a:defRPr/>
            </a:pPr>
            <a:r>
              <a:rPr kumimoji="0" lang="sk-SK" sz="2400" b="1" i="1" u="none" strike="noStrike" kern="0" cap="none" spc="0" normalizeH="0" baseline="0" noProof="0" dirty="0" smtClean="0">
                <a:ln w="50800"/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Mládež a samospráva</a:t>
            </a:r>
            <a:endParaRPr kumimoji="0" lang="sk-SK" sz="2400" b="1" i="1" u="none" strike="noStrike" kern="0" cap="none" spc="0" normalizeH="0" baseline="0" noProof="0" dirty="0">
              <a:ln w="50800"/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</p:txBody>
      </p:sp>
      <p:sp>
        <p:nvSpPr>
          <p:cNvPr id="13" name="BlokTextu 12"/>
          <p:cNvSpPr txBox="1"/>
          <p:nvPr/>
        </p:nvSpPr>
        <p:spPr>
          <a:xfrm>
            <a:off x="805543" y="2275115"/>
            <a:ext cx="78268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800" b="1" dirty="0" smtClean="0">
                <a:latin typeface="Calibri" pitchFamily="34" charset="0"/>
              </a:rPr>
              <a:t>Diskusné a analytické stretnutia v obciach s </a:t>
            </a:r>
            <a:r>
              <a:rPr lang="sk-SK" sz="1800" b="1" dirty="0" smtClean="0">
                <a:latin typeface="Calibri" pitchFamily="34" charset="0"/>
              </a:rPr>
              <a:t>obyvateľmi</a:t>
            </a:r>
          </a:p>
          <a:p>
            <a:pPr algn="ctr"/>
            <a:r>
              <a:rPr lang="sk-SK" sz="1800" b="1" dirty="0" smtClean="0">
                <a:latin typeface="Calibri" pitchFamily="34" charset="0"/>
              </a:rPr>
              <a:t>V roku 2019 sme mali </a:t>
            </a:r>
            <a:r>
              <a:rPr lang="sk-SK" sz="1800" b="1" dirty="0" smtClean="0">
                <a:solidFill>
                  <a:srgbClr val="FF0000"/>
                </a:solidFill>
                <a:latin typeface="Calibri" pitchFamily="34" charset="0"/>
              </a:rPr>
              <a:t>311 stretnutí </a:t>
            </a:r>
            <a:r>
              <a:rPr lang="sk-SK" sz="1800" b="1" dirty="0" smtClean="0">
                <a:latin typeface="Calibri" pitchFamily="34" charset="0"/>
              </a:rPr>
              <a:t>v obciach na ktorých sa zúčastnilo </a:t>
            </a:r>
          </a:p>
          <a:p>
            <a:pPr algn="ctr"/>
            <a:r>
              <a:rPr lang="sk-SK" sz="1800" b="1" dirty="0" smtClean="0">
                <a:solidFill>
                  <a:srgbClr val="FF0000"/>
                </a:solidFill>
                <a:latin typeface="Calibri" pitchFamily="34" charset="0"/>
              </a:rPr>
              <a:t>3 481 obyvateľov</a:t>
            </a:r>
            <a:endParaRPr lang="sk-SK" sz="18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4098" name="Picture 2" descr="E:\rmzk\2019 rmzk\evs\Klin\2020_01_30\IMG_20200130_174805 - kópi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1679" y="3199039"/>
            <a:ext cx="2879721" cy="20086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E:\rmzk\2019 rmzk\evs\Lokca\18.10.2019\20191019_174620 - kópia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21867" y="2864304"/>
            <a:ext cx="3210076" cy="1805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E:\rmzk\2019 rmzk\evs\zábiedovo\17.05.2019\stretnutie_s_mladými_17.5.2019(3) - kópia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72199" y="4490356"/>
            <a:ext cx="2547257" cy="19104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660549" y="3333977"/>
            <a:ext cx="2090737" cy="1392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2" name="Picture 6" descr="E:\rmzk\2019 rmzk\evs\rabča\052019\Foto 17.05.2019\IMG_1729 - kópia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599757" y="4733927"/>
            <a:ext cx="2429371" cy="1743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3" name="Picture 7" descr="E:\rmzk\2019 rmzk\evs\Ľubeľa\23.05.2019\IMG_20190523_174701 - kópia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621971" y="5083628"/>
            <a:ext cx="1930403" cy="1447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Obdĺžnik 17"/>
          <p:cNvSpPr/>
          <p:nvPr/>
        </p:nvSpPr>
        <p:spPr>
          <a:xfrm>
            <a:off x="2451098" y="629883"/>
            <a:ext cx="15856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 smtClean="0"/>
              <a:t>04/2019- 02/2020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6"/>
          <p:cNvSpPr txBox="1">
            <a:spLocks noGrp="1"/>
          </p:cNvSpPr>
          <p:nvPr>
            <p:ph type="title"/>
          </p:nvPr>
        </p:nvSpPr>
        <p:spPr>
          <a:xfrm>
            <a:off x="385041" y="452582"/>
            <a:ext cx="2182668" cy="7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AKTIVITY</a:t>
            </a:r>
            <a:endParaRPr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471055" y="2059709"/>
            <a:ext cx="84512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sk-SK" sz="2800" dirty="0" smtClean="0">
              <a:latin typeface="Calibri" pitchFamily="34" charset="0"/>
            </a:endParaRPr>
          </a:p>
          <a:p>
            <a:endParaRPr lang="sk-SK" sz="2800" dirty="0" smtClean="0">
              <a:latin typeface="Calibri" pitchFamily="34" charset="0"/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563418" y="1478709"/>
            <a:ext cx="8201891" cy="107721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sk-SK" sz="3200" b="1" spc="1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 pitchFamily="34" charset="0"/>
              </a:rPr>
              <a:t>V spoluprácu s </a:t>
            </a:r>
          </a:p>
          <a:p>
            <a:pPr algn="ctr"/>
            <a:r>
              <a:rPr lang="sk-SK" sz="3200" b="1" spc="1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 pitchFamily="34" charset="0"/>
              </a:rPr>
              <a:t>Asociáciu krajských rád mládeže- AKRAM</a:t>
            </a:r>
            <a:endParaRPr lang="sk-SK" sz="3200" b="1" spc="150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14" name="Picture 2" descr="C:\Users\Karina\Desktop\KARINA\KARINA\RMŽK\LOGA\logo_RMZ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79" y="960582"/>
            <a:ext cx="1241475" cy="4506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Google Shape;147;p16"/>
          <p:cNvSpPr txBox="1">
            <a:spLocks/>
          </p:cNvSpPr>
          <p:nvPr/>
        </p:nvSpPr>
        <p:spPr>
          <a:xfrm>
            <a:off x="5200072" y="486370"/>
            <a:ext cx="3522683" cy="621993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457200" marR="0" lvl="0" indent="-31750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None/>
              <a:tabLst/>
              <a:defRPr/>
            </a:pPr>
            <a:r>
              <a:rPr kumimoji="0" lang="sk-SK" sz="2400" b="1" i="1" u="none" strike="noStrike" kern="0" cap="none" spc="0" normalizeH="0" baseline="0" noProof="0" dirty="0" smtClean="0">
                <a:ln w="50800"/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Mládež a samospráva</a:t>
            </a:r>
            <a:endParaRPr kumimoji="0" lang="sk-SK" sz="2400" b="1" i="1" u="none" strike="noStrike" kern="0" cap="none" spc="0" normalizeH="0" baseline="0" noProof="0" dirty="0">
              <a:ln w="50800"/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</p:txBody>
      </p:sp>
      <p:sp>
        <p:nvSpPr>
          <p:cNvPr id="11" name="BlokTextu 10"/>
          <p:cNvSpPr txBox="1"/>
          <p:nvPr/>
        </p:nvSpPr>
        <p:spPr>
          <a:xfrm>
            <a:off x="858981" y="2613890"/>
            <a:ext cx="78786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000" dirty="0" smtClean="0">
                <a:latin typeface="Calibri" pitchFamily="34" charset="0"/>
              </a:rPr>
              <a:t>samospráva + mládež + obyvatelia obce</a:t>
            </a:r>
          </a:p>
          <a:p>
            <a:pPr algn="ctr"/>
            <a:r>
              <a:rPr lang="sk-SK" sz="2000" b="1" dirty="0" smtClean="0">
                <a:latin typeface="Calibri" pitchFamily="34" charset="0"/>
              </a:rPr>
              <a:t>Koncepcia práce s mládežou so zapojením do komunitného života obce</a:t>
            </a:r>
            <a:endParaRPr lang="sk-SK" sz="2000" b="1" dirty="0">
              <a:latin typeface="Calibri" pitchFamily="34" charset="0"/>
            </a:endParaRPr>
          </a:p>
        </p:txBody>
      </p:sp>
      <p:sp>
        <p:nvSpPr>
          <p:cNvPr id="12" name="BlokTextu 11"/>
          <p:cNvSpPr txBox="1"/>
          <p:nvPr/>
        </p:nvSpPr>
        <p:spPr>
          <a:xfrm>
            <a:off x="705593" y="3420093"/>
            <a:ext cx="79063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dirty="0" smtClean="0">
                <a:latin typeface="Calibri" pitchFamily="34" charset="0"/>
              </a:rPr>
              <a:t>Žaškov- Zázrivá- Sihelné- Podhorie- Dubové</a:t>
            </a:r>
          </a:p>
        </p:txBody>
      </p:sp>
      <p:pic>
        <p:nvPicPr>
          <p:cNvPr id="6146" name="Picture 2" descr="D:\Documents\hlavne zlozkyrada\AKRAM\AKRAM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88727" y="5837673"/>
            <a:ext cx="1767466" cy="658572"/>
          </a:xfrm>
          <a:prstGeom prst="rect">
            <a:avLst/>
          </a:prstGeom>
          <a:noFill/>
        </p:spPr>
      </p:pic>
      <p:pic>
        <p:nvPicPr>
          <p:cNvPr id="6147" name="Picture 3" descr="D:\Documents\hlavne zlozkyrada\AKRAM\2018\E+2017\logo-erasmus-plus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20481" y="5917913"/>
            <a:ext cx="2325201" cy="473652"/>
          </a:xfrm>
          <a:prstGeom prst="rect">
            <a:avLst/>
          </a:prstGeom>
          <a:noFill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1628" y="4365481"/>
            <a:ext cx="2580264" cy="1934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87562" y="4017817"/>
            <a:ext cx="2490638" cy="18670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975927" y="4012389"/>
            <a:ext cx="2362345" cy="17708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BlokTextu 14"/>
          <p:cNvSpPr txBox="1"/>
          <p:nvPr/>
        </p:nvSpPr>
        <p:spPr>
          <a:xfrm>
            <a:off x="2251587" y="570271"/>
            <a:ext cx="15856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04/2019- 02/2020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6"/>
          <p:cNvSpPr txBox="1">
            <a:spLocks noGrp="1"/>
          </p:cNvSpPr>
          <p:nvPr>
            <p:ph type="title"/>
          </p:nvPr>
        </p:nvSpPr>
        <p:spPr>
          <a:xfrm>
            <a:off x="385041" y="452582"/>
            <a:ext cx="2182668" cy="7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AKTIVITY 2020</a:t>
            </a:r>
            <a:endParaRPr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471055" y="2059709"/>
            <a:ext cx="84512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sk-SK" sz="2800" dirty="0" smtClean="0">
              <a:latin typeface="Calibri" pitchFamily="34" charset="0"/>
            </a:endParaRPr>
          </a:p>
          <a:p>
            <a:pPr algn="ctr"/>
            <a:r>
              <a:rPr lang="sk-SK" sz="2800" dirty="0" smtClean="0">
                <a:latin typeface="Calibri" pitchFamily="34" charset="0"/>
              </a:rPr>
              <a:t>                        </a:t>
            </a:r>
          </a:p>
        </p:txBody>
      </p:sp>
      <p:pic>
        <p:nvPicPr>
          <p:cNvPr id="14" name="Picture 2" descr="C:\Users\Karina\Desktop\KARINA\KARINA\RMŽK\LOGA\logo_RMZ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79" y="960582"/>
            <a:ext cx="1241475" cy="4506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Zástupný symbol textu 19"/>
          <p:cNvSpPr>
            <a:spLocks noGrp="1"/>
          </p:cNvSpPr>
          <p:nvPr>
            <p:ph type="body" idx="1"/>
          </p:nvPr>
        </p:nvSpPr>
        <p:spPr>
          <a:xfrm>
            <a:off x="435430" y="1341220"/>
            <a:ext cx="8196942" cy="737952"/>
          </a:xfr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buNone/>
            </a:pPr>
            <a:r>
              <a:rPr lang="sk-SK" sz="3000" b="1" spc="1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sk-SK" sz="3000" dirty="0" smtClean="0">
                <a:solidFill>
                  <a:schemeClr val="accent6">
                    <a:lumMod val="75000"/>
                  </a:schemeClr>
                </a:solidFill>
              </a:rPr>
              <a:t>MAYDAI - </a:t>
            </a:r>
            <a:r>
              <a:rPr lang="sk-SK" sz="3000" dirty="0" err="1" smtClean="0">
                <a:solidFill>
                  <a:schemeClr val="accent6">
                    <a:lumMod val="75000"/>
                  </a:schemeClr>
                </a:solidFill>
              </a:rPr>
              <a:t>Motivation</a:t>
            </a:r>
            <a:r>
              <a:rPr lang="sk-SK" sz="3000" dirty="0" smtClean="0">
                <a:solidFill>
                  <a:schemeClr val="accent6">
                    <a:lumMod val="75000"/>
                  </a:schemeClr>
                </a:solidFill>
              </a:rPr>
              <a:t> and </a:t>
            </a:r>
            <a:r>
              <a:rPr lang="sk-SK" sz="3000" dirty="0" err="1" smtClean="0">
                <a:solidFill>
                  <a:schemeClr val="accent6">
                    <a:lumMod val="75000"/>
                  </a:schemeClr>
                </a:solidFill>
              </a:rPr>
              <a:t>Youth</a:t>
            </a:r>
            <a:r>
              <a:rPr lang="sk-SK" sz="3000" dirty="0" smtClean="0">
                <a:solidFill>
                  <a:schemeClr val="accent6">
                    <a:lumMod val="75000"/>
                  </a:schemeClr>
                </a:solidFill>
              </a:rPr>
              <a:t> Do </a:t>
            </a:r>
            <a:r>
              <a:rPr lang="sk-SK" sz="3000" dirty="0" err="1" smtClean="0">
                <a:solidFill>
                  <a:schemeClr val="accent6">
                    <a:lumMod val="75000"/>
                  </a:schemeClr>
                </a:solidFill>
              </a:rPr>
              <a:t>an</a:t>
            </a:r>
            <a:r>
              <a:rPr lang="sk-SK" sz="30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sk-SK" sz="3000" dirty="0" err="1" smtClean="0">
                <a:solidFill>
                  <a:schemeClr val="accent6">
                    <a:lumMod val="75000"/>
                  </a:schemeClr>
                </a:solidFill>
              </a:rPr>
              <a:t>Innovation</a:t>
            </a:r>
            <a:endParaRPr lang="sk-SK" sz="3000" b="1" spc="150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1" name="Google Shape;147;p16"/>
          <p:cNvSpPr txBox="1">
            <a:spLocks/>
          </p:cNvSpPr>
          <p:nvPr/>
        </p:nvSpPr>
        <p:spPr>
          <a:xfrm>
            <a:off x="3962400" y="481663"/>
            <a:ext cx="4657725" cy="53570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457200" marR="0" lvl="0" indent="-31750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None/>
              <a:tabLst/>
              <a:defRPr/>
            </a:pPr>
            <a:r>
              <a:rPr kumimoji="0" lang="sk-SK" sz="2400" b="1" i="1" u="none" strike="noStrike" kern="0" cap="none" spc="0" normalizeH="0" baseline="0" noProof="0" dirty="0" smtClean="0">
                <a:ln w="50800"/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Medzinárodná</a:t>
            </a:r>
            <a:r>
              <a:rPr kumimoji="0" lang="sk-SK" sz="2400" b="1" i="1" u="none" strike="noStrike" kern="0" cap="none" spc="0" normalizeH="0" noProof="0" dirty="0" smtClean="0">
                <a:ln w="50800"/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 spolupráca</a:t>
            </a:r>
            <a:endParaRPr kumimoji="0" lang="sk-SK" sz="2400" b="1" i="1" u="none" strike="noStrike" kern="0" cap="none" spc="0" normalizeH="0" baseline="0" noProof="0" dirty="0">
              <a:ln w="50800"/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</p:txBody>
      </p:sp>
      <p:sp>
        <p:nvSpPr>
          <p:cNvPr id="18" name="BlokTextu 17"/>
          <p:cNvSpPr txBox="1"/>
          <p:nvPr/>
        </p:nvSpPr>
        <p:spPr>
          <a:xfrm>
            <a:off x="957941" y="2536371"/>
            <a:ext cx="75220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endParaRPr lang="sk-SK" sz="1800" dirty="0" smtClean="0">
              <a:solidFill>
                <a:schemeClr val="bg2"/>
              </a:solidFill>
              <a:latin typeface="Calibri" pitchFamily="34" charset="0"/>
            </a:endParaRPr>
          </a:p>
          <a:p>
            <a:r>
              <a:rPr lang="sk-SK" sz="1800" b="1" dirty="0" smtClean="0">
                <a:solidFill>
                  <a:schemeClr val="bg2"/>
                </a:solidFill>
                <a:latin typeface="Calibri" pitchFamily="34" charset="0"/>
              </a:rPr>
              <a:t>Výstupy:</a:t>
            </a:r>
          </a:p>
          <a:p>
            <a:pPr>
              <a:buFont typeface="Arial" pitchFamily="34" charset="0"/>
              <a:buChar char="•"/>
            </a:pPr>
            <a:endParaRPr lang="sk-SK" sz="1800" dirty="0" smtClean="0">
              <a:solidFill>
                <a:schemeClr val="bg2"/>
              </a:solidFill>
              <a:latin typeface="Calibri" pitchFamily="34" charset="0"/>
            </a:endParaRPr>
          </a:p>
          <a:p>
            <a:pPr>
              <a:buFont typeface="Arial" pitchFamily="34" charset="0"/>
              <a:buChar char="•"/>
            </a:pPr>
            <a:endParaRPr lang="sk-SK" sz="1800" dirty="0" smtClean="0">
              <a:solidFill>
                <a:schemeClr val="bg2"/>
              </a:solidFill>
              <a:latin typeface="Calibri" pitchFamily="34" charset="0"/>
            </a:endParaRPr>
          </a:p>
          <a:p>
            <a:endParaRPr lang="sk-SK" sz="1800" dirty="0" smtClean="0">
              <a:latin typeface="Calibri" pitchFamily="34" charset="0"/>
            </a:endParaRPr>
          </a:p>
          <a:p>
            <a:pPr>
              <a:buFont typeface="Arial" pitchFamily="34" charset="0"/>
              <a:buChar char="•"/>
            </a:pPr>
            <a:endParaRPr lang="sk-SK" sz="1800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19" name="BlokTextu 18"/>
          <p:cNvSpPr txBox="1"/>
          <p:nvPr/>
        </p:nvSpPr>
        <p:spPr>
          <a:xfrm>
            <a:off x="979714" y="3091544"/>
            <a:ext cx="7554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k-SK" sz="1800" dirty="0" smtClean="0">
                <a:solidFill>
                  <a:schemeClr val="bg2"/>
                </a:solidFill>
                <a:latin typeface="Calibri" pitchFamily="34" charset="0"/>
              </a:rPr>
              <a:t>  Správa o potrebách a motivačných faktoroch mladých ľudí</a:t>
            </a:r>
            <a:endParaRPr lang="sk-SK" sz="1800" dirty="0">
              <a:solidFill>
                <a:schemeClr val="bg2"/>
              </a:solidFill>
              <a:latin typeface="Calibri" pitchFamily="34" charset="0"/>
            </a:endParaRPr>
          </a:p>
        </p:txBody>
      </p:sp>
      <p:sp>
        <p:nvSpPr>
          <p:cNvPr id="22" name="BlokTextu 21"/>
          <p:cNvSpPr txBox="1"/>
          <p:nvPr/>
        </p:nvSpPr>
        <p:spPr>
          <a:xfrm>
            <a:off x="990601" y="3374572"/>
            <a:ext cx="6879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sk-SK" sz="1600" dirty="0" smtClean="0">
                <a:latin typeface="Calibri" pitchFamily="34" charset="0"/>
              </a:rPr>
              <a:t>   </a:t>
            </a:r>
            <a:r>
              <a:rPr lang="sk-SK" sz="1800" dirty="0" smtClean="0">
                <a:latin typeface="Calibri" pitchFamily="34" charset="0"/>
              </a:rPr>
              <a:t>Kompetenčný profil angažovaného mladého človeka</a:t>
            </a:r>
            <a:endParaRPr lang="sk-SK" sz="1800" dirty="0">
              <a:latin typeface="Calibri" pitchFamily="34" charset="0"/>
            </a:endParaRPr>
          </a:p>
        </p:txBody>
      </p:sp>
      <p:sp>
        <p:nvSpPr>
          <p:cNvPr id="23" name="BlokTextu 22"/>
          <p:cNvSpPr txBox="1"/>
          <p:nvPr/>
        </p:nvSpPr>
        <p:spPr>
          <a:xfrm>
            <a:off x="1066801" y="2188028"/>
            <a:ext cx="7238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>
                <a:solidFill>
                  <a:schemeClr val="bg2"/>
                </a:solidFill>
                <a:latin typeface="Calibri" pitchFamily="34" charset="0"/>
              </a:rPr>
              <a:t>Partner: Rada </a:t>
            </a:r>
            <a:r>
              <a:rPr lang="sk-SK" sz="2400" b="1" dirty="0" err="1" smtClean="0">
                <a:solidFill>
                  <a:schemeClr val="bg2"/>
                </a:solidFill>
                <a:latin typeface="Calibri" pitchFamily="34" charset="0"/>
              </a:rPr>
              <a:t>děti</a:t>
            </a:r>
            <a:r>
              <a:rPr lang="sk-SK" sz="2400" b="1" dirty="0" smtClean="0">
                <a:solidFill>
                  <a:schemeClr val="bg2"/>
                </a:solidFill>
                <a:latin typeface="Calibri" pitchFamily="34" charset="0"/>
              </a:rPr>
              <a:t> a mládeže </a:t>
            </a:r>
            <a:r>
              <a:rPr lang="sk-SK" sz="2400" b="1" dirty="0" err="1" smtClean="0">
                <a:solidFill>
                  <a:schemeClr val="bg2"/>
                </a:solidFill>
                <a:latin typeface="Calibri" pitchFamily="34" charset="0"/>
              </a:rPr>
              <a:t>Moravskosleského</a:t>
            </a:r>
            <a:r>
              <a:rPr lang="sk-SK" sz="2400" b="1" dirty="0" smtClean="0">
                <a:solidFill>
                  <a:schemeClr val="bg2"/>
                </a:solidFill>
                <a:latin typeface="Calibri" pitchFamily="34" charset="0"/>
              </a:rPr>
              <a:t> kraja</a:t>
            </a:r>
            <a:endParaRPr lang="sk-SK" sz="2400" b="1" dirty="0">
              <a:solidFill>
                <a:schemeClr val="bg2"/>
              </a:solidFill>
              <a:latin typeface="Calibri" pitchFamily="34" charset="0"/>
            </a:endParaRPr>
          </a:p>
        </p:txBody>
      </p:sp>
      <p:sp>
        <p:nvSpPr>
          <p:cNvPr id="16" name="BlokTextu 15"/>
          <p:cNvSpPr txBox="1"/>
          <p:nvPr/>
        </p:nvSpPr>
        <p:spPr>
          <a:xfrm>
            <a:off x="1012373" y="3690258"/>
            <a:ext cx="489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sk-SK" sz="1600" dirty="0" smtClean="0">
                <a:latin typeface="Calibri" pitchFamily="34" charset="0"/>
              </a:rPr>
              <a:t>  </a:t>
            </a:r>
            <a:r>
              <a:rPr lang="sk-SK" sz="1800" dirty="0" smtClean="0">
                <a:latin typeface="Calibri" pitchFamily="34" charset="0"/>
              </a:rPr>
              <a:t>Vzdelávací modul - motivácia mladých ľudí</a:t>
            </a:r>
            <a:endParaRPr lang="sk-SK" sz="1800" dirty="0">
              <a:latin typeface="Calibri" pitchFamily="34" charset="0"/>
            </a:endParaRPr>
          </a:p>
        </p:txBody>
      </p:sp>
      <p:pic>
        <p:nvPicPr>
          <p:cNvPr id="10243" name="Picture 3" descr="D:\Desktop\ostrava-800x60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9314" y="3801835"/>
            <a:ext cx="3298371" cy="24737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BlokTextu 14"/>
          <p:cNvSpPr txBox="1"/>
          <p:nvPr/>
        </p:nvSpPr>
        <p:spPr>
          <a:xfrm>
            <a:off x="2251587" y="570271"/>
            <a:ext cx="15856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04/2019- 02/2020</a:t>
            </a:r>
            <a:endParaRPr lang="sk-SK" dirty="0"/>
          </a:p>
        </p:txBody>
      </p:sp>
      <p:pic>
        <p:nvPicPr>
          <p:cNvPr id="4098" name="Picture 2" descr="F:\Brno E+ 30.8.-1.9.2019\FOTO Brno 30.8-1.9.2019\DSC04335 - kópi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74524" y="4162173"/>
            <a:ext cx="3272603" cy="2179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2" grpId="0"/>
      <p:bldP spid="23" grpId="0"/>
      <p:bldP spid="16" grpId="0"/>
    </p:bldLst>
  </p:timing>
</p:sld>
</file>

<file path=ppt/theme/theme1.xml><?xml version="1.0" encoding="utf-8"?>
<a:theme xmlns:a="http://schemas.openxmlformats.org/drawingml/2006/main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888</TotalTime>
  <Words>953</Words>
  <Application>Microsoft Office PowerPoint</Application>
  <PresentationFormat>Prezentácia na obrazovke (4:3)</PresentationFormat>
  <Paragraphs>249</Paragraphs>
  <Slides>26</Slides>
  <Notes>26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26</vt:i4>
      </vt:variant>
    </vt:vector>
  </HeadingPairs>
  <TitlesOfParts>
    <vt:vector size="31" baseType="lpstr">
      <vt:lpstr>Arial</vt:lpstr>
      <vt:lpstr>Nunito</vt:lpstr>
      <vt:lpstr>Calibri</vt:lpstr>
      <vt:lpstr>Times New Roman</vt:lpstr>
      <vt:lpstr>Shift</vt:lpstr>
      <vt:lpstr>Správa o činnosti  a hospodárení od posledného valného zhromaždenia</vt:lpstr>
      <vt:lpstr>ČLENSKÁ ZÁKLADŇA         k 07.03.2020</vt:lpstr>
      <vt:lpstr>AKTIVITY</vt:lpstr>
      <vt:lpstr>AKTIVITY</vt:lpstr>
      <vt:lpstr>AKTIVITY</vt:lpstr>
      <vt:lpstr>AKTIVITY</vt:lpstr>
      <vt:lpstr>AKTIVITY</vt:lpstr>
      <vt:lpstr>AKTIVITY</vt:lpstr>
      <vt:lpstr>AKTIVITY 2020</vt:lpstr>
      <vt:lpstr>AKTIVITY</vt:lpstr>
      <vt:lpstr>AKTIVITY</vt:lpstr>
      <vt:lpstr>AKTIVITY</vt:lpstr>
      <vt:lpstr>AKTIVITY</vt:lpstr>
      <vt:lpstr>AKTIVITY</vt:lpstr>
      <vt:lpstr>AKTIVITY</vt:lpstr>
      <vt:lpstr>AKTIVITY</vt:lpstr>
      <vt:lpstr>AKTIVITY</vt:lpstr>
      <vt:lpstr>AKTIVITY</vt:lpstr>
      <vt:lpstr>AKTIVITY</vt:lpstr>
      <vt:lpstr>AKTIVITY</vt:lpstr>
      <vt:lpstr>AKTIVITY</vt:lpstr>
      <vt:lpstr>AKTIVITY</vt:lpstr>
      <vt:lpstr>AKTIVITY</vt:lpstr>
      <vt:lpstr>HOSPODÁRENIE</vt:lpstr>
      <vt:lpstr>HOSPODÁRENIE</vt:lpstr>
      <vt:lpstr>HOSPODÁRENIE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Správa o činnosti za rok 2018</dc:title>
  <cp:lastModifiedBy>pc</cp:lastModifiedBy>
  <cp:revision>106</cp:revision>
  <dcterms:modified xsi:type="dcterms:W3CDTF">2020-03-05T15:24:10Z</dcterms:modified>
</cp:coreProperties>
</file>