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1" r:id="rId1"/>
  </p:sldMasterIdLst>
  <p:sldIdLst>
    <p:sldId id="256" r:id="rId2"/>
    <p:sldId id="260" r:id="rId3"/>
    <p:sldId id="318" r:id="rId4"/>
    <p:sldId id="261" r:id="rId5"/>
    <p:sldId id="262" r:id="rId6"/>
    <p:sldId id="281" r:id="rId7"/>
    <p:sldId id="302" r:id="rId8"/>
    <p:sldId id="304" r:id="rId9"/>
    <p:sldId id="305" r:id="rId10"/>
    <p:sldId id="314" r:id="rId11"/>
    <p:sldId id="316" r:id="rId12"/>
    <p:sldId id="320" r:id="rId13"/>
    <p:sldId id="323" r:id="rId14"/>
    <p:sldId id="306" r:id="rId15"/>
    <p:sldId id="322" r:id="rId16"/>
    <p:sldId id="308" r:id="rId17"/>
    <p:sldId id="317" r:id="rId18"/>
    <p:sldId id="282" r:id="rId19"/>
    <p:sldId id="258" r:id="rId20"/>
  </p:sldIdLst>
  <p:sldSz cx="9144000" cy="6858000" type="screen4x3"/>
  <p:notesSz cx="7023100" cy="93091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3" autoAdjust="0"/>
    <p:restoredTop sz="94671" autoAdjust="0"/>
  </p:normalViewPr>
  <p:slideViewPr>
    <p:cSldViewPr>
      <p:cViewPr varScale="1">
        <p:scale>
          <a:sx n="102" d="100"/>
          <a:sy n="102" d="100"/>
        </p:scale>
        <p:origin x="-1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8A61-B6B5-43AA-90DE-1533325C109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7D6F-21A7-4933-8784-48679A3047E7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8A61-B6B5-43AA-90DE-1533325C109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7D6F-21A7-4933-8784-48679A3047E7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8A61-B6B5-43AA-90DE-1533325C109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7D6F-21A7-4933-8784-48679A3047E7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8A61-B6B5-43AA-90DE-1533325C109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7D6F-21A7-4933-8784-48679A3047E7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8A61-B6B5-43AA-90DE-1533325C109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7D6F-21A7-4933-8784-48679A3047E7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CD56F-56FF-431C-8FE6-6FA96449845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EBCD4-EC1C-4BCA-8AE9-52892765ACAC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8A61-B6B5-43AA-90DE-1533325C109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7D6F-21A7-4933-8784-48679A3047E7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8A61-B6B5-43AA-90DE-1533325C109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7D6F-21A7-4933-8784-48679A3047E7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8A61-B6B5-43AA-90DE-1533325C109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7D6F-21A7-4933-8784-48679A3047E7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8A61-B6B5-43AA-90DE-1533325C109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7D6F-21A7-4933-8784-48679A3047E7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8A61-B6B5-43AA-90DE-1533325C109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97D6F-21A7-4933-8784-48679A3047E7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A28A61-B6B5-43AA-90DE-1533325C109D}" type="datetimeFigureOut">
              <a:rPr lang="sk-SK" smtClean="0"/>
              <a:pPr>
                <a:defRPr/>
              </a:pPr>
              <a:t>05.03.2020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797D6F-21A7-4933-8784-48679A3047E7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cm.sk/images/uploads/ZZS_201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cm.sk/images/uploads/RoboRAVE_2018_&#8211;1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cm.sk/images/uploads/RoboRAVE_I_201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cm.sk/images/uploads/Noc_vyskumnikov_2019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cm.sk/images/uploads/RoboRAVE_2018_&#8211;1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12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oogle.sk/url?sa=i&amp;rct=j&amp;q=&amp;esrc=s&amp;source=images&amp;cd=&amp;cad=rja&amp;uact=8&amp;ved=0ahUKEwj09-CVoePXAhUIKOwKHcSrDLcQjRwIBw&amp;url=http://zajednolano.sk/partneri/&amp;psig=AOvVaw2m17yMvy21Sg2KipygVdMS&amp;ust=1512026869556590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7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cm.sk/images/uploads/KM_22_11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cm.sk/images/uploads/2018-04-26_vystava_Ml-tvorca_Nitra_we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cm.sk/images/uploads/KM_GVPT_2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cm.sk/images/uploads/ESS_Martin_14_6.jpg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ok 6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746" y="2711942"/>
            <a:ext cx="15748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Obrázok 5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25626">
            <a:off x="7313613" y="2736850"/>
            <a:ext cx="257016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Obrázok 4" descr="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4190">
            <a:off x="-88172" y="4341320"/>
            <a:ext cx="19812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524001"/>
            <a:ext cx="9144000" cy="57149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985838" algn="l"/>
              </a:tabLst>
              <a:defRPr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sk-SK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sz="3600" b="1" dirty="0" smtClean="0">
                <a:solidFill>
                  <a:srgbClr val="00B050"/>
                </a:solidFill>
              </a:rPr>
              <a:t>Informačné centrum mladých, n. o.</a:t>
            </a:r>
            <a:br>
              <a:rPr lang="sk-SK" sz="3600" b="1" dirty="0" smtClean="0">
                <a:solidFill>
                  <a:srgbClr val="00B050"/>
                </a:solidFill>
              </a:rPr>
            </a:br>
            <a: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  <a:t>M A R T I N</a:t>
            </a:r>
            <a:r>
              <a:rPr lang="sk-SK" sz="3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sk-SK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  <a:t>1998 – 2020</a:t>
            </a:r>
            <a:b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  <a:t>už 22 rokov zmysluplnej práce </a:t>
            </a:r>
            <a:b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  <a:t>s mládežou ako</a:t>
            </a:r>
            <a:b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  <a:t>nezisková organizácia</a:t>
            </a:r>
            <a:b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sk-S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7056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7" name="Obrázok 7" descr="logo_bie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06363"/>
            <a:ext cx="1981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Obrázok 8" descr="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69863"/>
            <a:ext cx="6854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azok">
            <a:hlinkClick r:id="rId2" tooltip="&quot;{title}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4648200" cy="242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F:\Adam_sluzby_2018_nelson\2018_ziadost\ZZS_12_2018\DSC_02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19200"/>
            <a:ext cx="3807877" cy="21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F:\Adam_sluzby_2018_nelson\2018_ziadost\ZZS_12_2018\DSC_02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766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F:\Adam_sluzby_2018_nelson\2018_ziadost\ZZS_12_2018\DSC_026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733800"/>
            <a:ext cx="413783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Nepovinné – voliteľné aktivity: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/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endParaRPr lang="sk-SK" sz="2400" b="1" dirty="0" smtClean="0"/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sk-SK" sz="2400" b="1" dirty="0" smtClean="0"/>
              <a:t> Poskytovať informačné a poradenské služby,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sk-SK" sz="2400" b="1" dirty="0" smtClean="0"/>
              <a:t> odborné  </a:t>
            </a:r>
            <a:r>
              <a:rPr lang="sk-SK" sz="2400" b="1" dirty="0" smtClean="0"/>
              <a:t>poradenstvo</a:t>
            </a:r>
            <a:endParaRPr lang="sk-SK" sz="2400" b="1" dirty="0" smtClean="0"/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endParaRPr lang="sk-SK" sz="1050" b="1" dirty="0" smtClean="0"/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sk-SK" sz="2400" b="1" dirty="0" smtClean="0"/>
              <a:t> Európska noc výskumníkov 2019 v Žiline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endParaRPr lang="sk-SK" sz="1050" b="1" dirty="0" smtClean="0"/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sk-SK" sz="2400" b="1" dirty="0" smtClean="0"/>
              <a:t> </a:t>
            </a:r>
            <a:r>
              <a:rPr lang="sk-SK" sz="2400" b="1" dirty="0" err="1" smtClean="0"/>
              <a:t>RoboRAVE</a:t>
            </a:r>
            <a:r>
              <a:rPr lang="sk-SK" sz="2400" b="1" dirty="0" smtClean="0"/>
              <a:t> Slovensko </a:t>
            </a:r>
            <a:r>
              <a:rPr lang="sk-SK" sz="2400" b="1" dirty="0" smtClean="0"/>
              <a:t>2019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sk-SK" sz="700" b="1" dirty="0" smtClean="0"/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sk-SK" sz="2400" b="1" dirty="0" smtClean="0"/>
              <a:t> Mladý tvorca 2019 v Nitre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sk-SK" sz="2400" dirty="0"/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sk-SK" sz="2400" dirty="0"/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sk-SK" sz="2400" dirty="0"/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sk-SK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975" y="0"/>
            <a:ext cx="1724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2_treni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304800"/>
            <a:ext cx="4724400" cy="276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razok">
            <a:hlinkClick r:id="rId3" tooltip="&quot;{title}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1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276600"/>
            <a:ext cx="6172200" cy="347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Naše ú</a:t>
            </a:r>
            <a:r>
              <a:rPr lang="sk-SK" sz="2000" b="1" dirty="0" smtClean="0">
                <a:solidFill>
                  <a:srgbClr val="FF0000"/>
                </a:solidFill>
              </a:rPr>
              <a:t>spechy v zahraničí</a:t>
            </a:r>
            <a:r>
              <a:rPr lang="sk-SK" sz="2000" b="1" dirty="0" smtClean="0">
                <a:solidFill>
                  <a:srgbClr val="FF0000"/>
                </a:solidFill>
              </a:rPr>
              <a:t/>
            </a:r>
            <a:br>
              <a:rPr lang="sk-SK" sz="2000" b="1" dirty="0" smtClean="0">
                <a:solidFill>
                  <a:srgbClr val="FF0000"/>
                </a:solidFill>
              </a:rPr>
            </a:br>
            <a:r>
              <a:rPr lang="sk-SK" sz="2000" b="1" dirty="0" smtClean="0">
                <a:solidFill>
                  <a:srgbClr val="FF0000"/>
                </a:solidFill>
              </a:rPr>
              <a:t>tretie miesto na celosvetovom finále </a:t>
            </a:r>
            <a:r>
              <a:rPr lang="sk-SK" sz="2000" b="1" dirty="0" err="1" smtClean="0">
                <a:solidFill>
                  <a:srgbClr val="FF0000"/>
                </a:solidFill>
              </a:rPr>
              <a:t>RoboRAVE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International</a:t>
            </a:r>
            <a:r>
              <a:rPr lang="sk-SK" sz="2000" b="1" dirty="0" smtClean="0">
                <a:solidFill>
                  <a:srgbClr val="FF0000"/>
                </a:solidFill>
              </a:rPr>
              <a:t> 2018 v USA</a:t>
            </a:r>
            <a:endParaRPr lang="sk-SK" sz="2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obrazok">
            <a:hlinkClick r:id="rId2" tooltip="&quot;{title}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F:\USA_Albakurke\2018_05_13_R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05200"/>
            <a:ext cx="2514600" cy="31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F:\USA_Albakurke\2018_05_13_RR_met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05200"/>
            <a:ext cx="2501236" cy="31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524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altLang="sk-SK" sz="2800" b="1" dirty="0" smtClean="0"/>
              <a:t/>
            </a:r>
            <a:br>
              <a:rPr lang="sk-SK" altLang="sk-SK" sz="2800" b="1" dirty="0" smtClean="0"/>
            </a:br>
            <a:r>
              <a:rPr lang="sk-SK" altLang="sk-SK" sz="2800" b="1" dirty="0" smtClean="0">
                <a:solidFill>
                  <a:srgbClr val="FF0000"/>
                </a:solidFill>
              </a:rPr>
              <a:t>ICM, </a:t>
            </a:r>
            <a:r>
              <a:rPr lang="sk-SK" altLang="sk-SK" sz="2800" b="1" dirty="0" err="1" smtClean="0">
                <a:solidFill>
                  <a:srgbClr val="FF0000"/>
                </a:solidFill>
              </a:rPr>
              <a:t>n.o</a:t>
            </a:r>
            <a:r>
              <a:rPr lang="sk-SK" altLang="sk-SK" sz="2800" b="1" dirty="0" smtClean="0">
                <a:solidFill>
                  <a:srgbClr val="FF0000"/>
                </a:solidFill>
              </a:rPr>
              <a:t>. Martin  sa úspešne prezentovalo aj na Európskej noci Výskumníkov v Bratislave</a:t>
            </a:r>
            <a:r>
              <a:rPr lang="sk-SK" altLang="sk-SK" b="1" dirty="0" smtClean="0"/>
              <a:t/>
            </a:r>
            <a:br>
              <a:rPr lang="sk-SK" altLang="sk-SK" b="1" dirty="0" smtClean="0"/>
            </a:br>
            <a:endParaRPr lang="sk-SK" altLang="sk-SK" dirty="0" smtClean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 smtClean="0"/>
              <a:t>Na Slovensku sa tento festival vedy uskutočnil už tradične v Bratislave, v priestoroch Starej tržnice - v piatok 27. septembra 2019. V tomto roku boli jeho súčasťou aj členovia nášho Robotického krúžku Michal </a:t>
            </a:r>
            <a:r>
              <a:rPr lang="sk-SK" sz="2400" dirty="0" err="1" smtClean="0"/>
              <a:t>Miškolci</a:t>
            </a:r>
            <a:r>
              <a:rPr lang="sk-SK" sz="2400" dirty="0" smtClean="0"/>
              <a:t> a Tereza </a:t>
            </a:r>
            <a:r>
              <a:rPr lang="sk-SK" sz="2400" dirty="0" err="1" smtClean="0"/>
              <a:t>Rafajová</a:t>
            </a:r>
            <a:r>
              <a:rPr lang="sk-SK" sz="2400" dirty="0" smtClean="0"/>
              <a:t>, ktorí pracujú pod vedením Ing. Jozefa </a:t>
            </a:r>
            <a:r>
              <a:rPr lang="sk-SK" sz="2400" dirty="0" err="1" smtClean="0"/>
              <a:t>Ristveja</a:t>
            </a:r>
            <a:r>
              <a:rPr lang="sk-SK" sz="2400" dirty="0" smtClean="0"/>
              <a:t>. Počas podujatia dostali priestor na jeho prezentáciu, na pódiu predstavili svojho robota, podelili sa s úspechmi na celosvetovej súťaži </a:t>
            </a:r>
            <a:r>
              <a:rPr lang="sk-SK" sz="2400" dirty="0" err="1" smtClean="0"/>
              <a:t>RoboRAVE</a:t>
            </a:r>
            <a:r>
              <a:rPr lang="sk-SK" sz="2400" dirty="0" smtClean="0"/>
              <a:t> </a:t>
            </a:r>
            <a:r>
              <a:rPr lang="sk-SK" sz="2400" dirty="0" err="1" smtClean="0"/>
              <a:t>International</a:t>
            </a:r>
            <a:r>
              <a:rPr lang="sk-SK" sz="2400" dirty="0" smtClean="0"/>
              <a:t> 2018, kde sa v celosvetovej konkurencii umiestnili na krásnom treťom mieste. Mottom tohtoročného festivalu ENV bolo „Život ako ho (ne)poznáme“. Jednou z hlavných úloh výskumníkov a výskumníčok bolo prinášať nové poznatky o živote okolo nás. Cieľom bolo otvoriť brány poznania našich životov, zlepšovať ich kvalitu a lepšie chápanie sveta v ktorom žijeme. Bola to príležitosť pozrieť si interaktívne prezentácie výskumníkov a </a:t>
            </a:r>
            <a:r>
              <a:rPr lang="sk-SK" sz="2400" dirty="0" err="1" smtClean="0"/>
              <a:t>inovátorov</a:t>
            </a:r>
            <a:r>
              <a:rPr lang="sk-SK" sz="2400" dirty="0" smtClean="0"/>
              <a:t>, a to formou vedeckých stánkov, prednášok, </a:t>
            </a:r>
            <a:r>
              <a:rPr lang="sk-SK" sz="2400" dirty="0" err="1" smtClean="0"/>
              <a:t>workshopov</a:t>
            </a:r>
            <a:r>
              <a:rPr lang="sk-SK" sz="2400" dirty="0" smtClean="0"/>
              <a:t>, diskusií, pričom hlavný program bol na pódiu, ktorého súčasťou boli aj naši žiaci.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Európska noc výskumníkov 2019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obrazok">
            <a:hlinkClick r:id="rId2" tooltip="{title}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858000" cy="4543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sk-SK" altLang="sk-SK" sz="2400" b="1" dirty="0" err="1" smtClean="0">
                <a:solidFill>
                  <a:srgbClr val="FF0000"/>
                </a:solidFill>
              </a:rPr>
              <a:t>Workshopy</a:t>
            </a:r>
            <a:endParaRPr lang="sk-SK" altLang="sk-SK" sz="2400" b="1" dirty="0" smtClean="0">
              <a:solidFill>
                <a:srgbClr val="FF0000"/>
              </a:solidFill>
            </a:endParaRPr>
          </a:p>
        </p:txBody>
      </p:sp>
      <p:pic>
        <p:nvPicPr>
          <p:cNvPr id="16388" name="Obrázo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76200"/>
            <a:ext cx="16605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ZIPCeM_konfera\Prevencia_OS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4267200" cy="3200400"/>
          </a:xfrm>
          <a:prstGeom prst="rect">
            <a:avLst/>
          </a:prstGeom>
          <a:noFill/>
        </p:spPr>
      </p:pic>
      <p:pic>
        <p:nvPicPr>
          <p:cNvPr id="1027" name="Picture 3" descr="F:\ZIPCeM_konfera\Prevencia_soc_pat_jav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00400"/>
            <a:ext cx="4267200" cy="32004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"/>
            <a:ext cx="2019300" cy="28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914400"/>
            <a:ext cx="2971800" cy="209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1430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2_treni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304800"/>
            <a:ext cx="4724400" cy="276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razok">
            <a:hlinkClick r:id="rId3" tooltip="&quot;{title}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1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276600"/>
            <a:ext cx="6172200" cy="347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9" descr="E:\Loga\LOGO_roborave 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343400"/>
            <a:ext cx="3581400" cy="254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858000" cy="990600"/>
          </a:xfrm>
        </p:spPr>
        <p:txBody>
          <a:bodyPr vert="horz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92D050"/>
                </a:solidFill>
              </a:rPr>
              <a:t>Naši partneri  a podporovatelia </a:t>
            </a:r>
            <a:br>
              <a:rPr lang="sk-SK" sz="3200" b="1" dirty="0" smtClean="0">
                <a:solidFill>
                  <a:srgbClr val="92D050"/>
                </a:solidFill>
              </a:rPr>
            </a:br>
            <a:r>
              <a:rPr lang="sk-SK" sz="3200" b="1" dirty="0" smtClean="0">
                <a:solidFill>
                  <a:srgbClr val="92D050"/>
                </a:solidFill>
              </a:rPr>
              <a:t>v roku 2018</a:t>
            </a:r>
            <a:endParaRPr lang="sk-SK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84" name="Picture 7" descr="E:\Loga\LOGO M M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3124200"/>
            <a:ext cx="3886200" cy="867984"/>
          </a:xfrm>
          <a:noFill/>
        </p:spPr>
      </p:pic>
      <p:sp>
        <p:nvSpPr>
          <p:cNvPr id="17" name="Zástupný symbol obsahu 5"/>
          <p:cNvSpPr txBox="1">
            <a:spLocks/>
          </p:cNvSpPr>
          <p:nvPr/>
        </p:nvSpPr>
        <p:spPr bwMode="auto">
          <a:xfrm>
            <a:off x="3208338" y="2774950"/>
            <a:ext cx="312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550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80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6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6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486" name="Obrázok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7487" y="523874"/>
            <a:ext cx="162931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Obrázok 4" descr="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743199"/>
            <a:ext cx="2133600" cy="393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8" descr="Výsledok vyhľadávania obrázkov pre dopyt logo zipce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3" y="3821113"/>
            <a:ext cx="2209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0" descr="E:\Loga\Logo_U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1295400"/>
            <a:ext cx="1489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7" descr="E:\Loga\LOGO G VPT M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1371600"/>
            <a:ext cx="12954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8" descr="C:\Users\Uzivatel1\Desktop\logo_ZS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2971800"/>
            <a:ext cx="2209800" cy="80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1" descr="E:\Loga\logo-group_vvsej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3000" y="1905000"/>
            <a:ext cx="405716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Obrázok 13" descr="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308172" flipH="1">
            <a:off x="-382588" y="3649663"/>
            <a:ext cx="16764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Obrázok 17" descr="logo_modr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4724400"/>
            <a:ext cx="248386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ok 5" descr="logo_bie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2425"/>
            <a:ext cx="1981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Obrázok 6" descr="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9863"/>
            <a:ext cx="6854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 descr="C:\Documents and Settings\Ľudmila\Plocha\vizitka_namestovo-01.jpg"/>
          <p:cNvPicPr>
            <a:picLocks noChangeAspect="1" noChangeArrowheads="1"/>
          </p:cNvPicPr>
          <p:nvPr/>
        </p:nvPicPr>
        <p:blipFill>
          <a:blip r:embed="rId4" cstate="print"/>
          <a:srcRect l="2292" t="42764" r="51106"/>
          <a:stretch>
            <a:fillRect/>
          </a:stretch>
        </p:blipFill>
        <p:spPr bwMode="auto">
          <a:xfrm>
            <a:off x="0" y="2590800"/>
            <a:ext cx="49625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11"/>
          <p:cNvSpPr txBox="1"/>
          <p:nvPr/>
        </p:nvSpPr>
        <p:spPr>
          <a:xfrm>
            <a:off x="5105400" y="2895600"/>
            <a:ext cx="31242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facebook.com/icmladym</a:t>
            </a:r>
            <a:endParaRPr lang="sk-SK" sz="2000" i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BlokTextu 12"/>
          <p:cNvSpPr txBox="1"/>
          <p:nvPr/>
        </p:nvSpPr>
        <p:spPr>
          <a:xfrm>
            <a:off x="3048000" y="3276600"/>
            <a:ext cx="518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sk-SK" sz="2000" i="1" dirty="0" smtClean="0">
                <a:solidFill>
                  <a:srgbClr val="00B050"/>
                </a:solidFill>
                <a:latin typeface="Comic Sans MS" pitchFamily="66" charset="0"/>
              </a:rPr>
              <a:t>       </a:t>
            </a:r>
            <a:r>
              <a:rPr lang="sk-SK" sz="2000" dirty="0" smtClean="0">
                <a:solidFill>
                  <a:srgbClr val="00B050"/>
                </a:solidFill>
                <a:latin typeface="Comic Sans MS" pitchFamily="66" charset="0"/>
              </a:rPr>
              <a:t>alebo na :</a:t>
            </a:r>
            <a:r>
              <a:rPr lang="sk-SK" sz="2000" i="1" dirty="0" smtClean="0">
                <a:solidFill>
                  <a:srgbClr val="00B050"/>
                </a:solidFill>
                <a:latin typeface="Comic Sans MS" pitchFamily="66" charset="0"/>
              </a:rPr>
              <a:t>     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www.icm.sk</a:t>
            </a:r>
            <a:endParaRPr lang="sk-SK" sz="2000" i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BlokTextu 13"/>
          <p:cNvSpPr txBox="1"/>
          <p:nvPr/>
        </p:nvSpPr>
        <p:spPr>
          <a:xfrm>
            <a:off x="5105400" y="3886200"/>
            <a:ext cx="20574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sk-SK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martin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@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icm.sk</a:t>
            </a:r>
            <a:endParaRPr lang="sk-SK" sz="2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BlokTextu 14"/>
          <p:cNvSpPr txBox="1"/>
          <p:nvPr/>
        </p:nvSpPr>
        <p:spPr>
          <a:xfrm>
            <a:off x="5105400" y="4419600"/>
            <a:ext cx="3124200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sk-SK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+421903945987</a:t>
            </a:r>
          </a:p>
          <a:p>
            <a:pPr eaLnBrk="1" hangingPunct="1">
              <a:defRPr/>
            </a:pPr>
            <a:r>
              <a:rPr lang="sk-SK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+421903326158</a:t>
            </a:r>
            <a:endParaRPr lang="sk-SK" sz="2000" i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BlokTextu 15"/>
          <p:cNvSpPr txBox="1"/>
          <p:nvPr/>
        </p:nvSpPr>
        <p:spPr>
          <a:xfrm>
            <a:off x="5181600" y="5105400"/>
            <a:ext cx="3048000" cy="12954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ICM</a:t>
            </a:r>
            <a:r>
              <a:rPr lang="sk-S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, </a:t>
            </a:r>
            <a:r>
              <a:rPr lang="sk-SK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n.o</a:t>
            </a:r>
            <a:r>
              <a:rPr lang="sk-S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.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  <a:r>
              <a:rPr lang="sk-S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Martin</a:t>
            </a:r>
          </a:p>
          <a:p>
            <a:pPr eaLnBrk="1" hangingPunct="1">
              <a:defRPr/>
            </a:pP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( budova  Gymnázia  VPT )</a:t>
            </a:r>
          </a:p>
          <a:p>
            <a:pPr eaLnBrk="1" hangingPunct="1">
              <a:defRPr/>
            </a:pPr>
            <a:r>
              <a:rPr lang="sk-S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Malá hora 3</a:t>
            </a:r>
          </a:p>
          <a:p>
            <a:pPr eaLnBrk="1" hangingPunct="1">
              <a:defRPr/>
            </a:pPr>
            <a:r>
              <a:rPr lang="sk-S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036 01 Martin</a:t>
            </a:r>
            <a:endParaRPr lang="sk-SK" sz="2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14" name="Obrázok 13" descr="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429000"/>
            <a:ext cx="304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00B050"/>
                </a:solidFill>
              </a:rPr>
              <a:t>Cieľ činnosti ICM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219200"/>
            <a:ext cx="6705600" cy="5029200"/>
          </a:xfrm>
        </p:spPr>
        <p:txBody>
          <a:bodyPr rtlCol="0">
            <a:normAutofit fontScale="70000" lnSpcReduction="20000"/>
          </a:bodyPr>
          <a:lstStyle/>
          <a:p>
            <a:pPr marL="347472" indent="-347472">
              <a:spcBef>
                <a:spcPts val="456"/>
              </a:spcBef>
              <a:buSzPts val="1900"/>
              <a:buFont typeface="Arial"/>
              <a:buChar char="•"/>
            </a:pPr>
            <a:r>
              <a:rPr lang="sk-SK" sz="2600" dirty="0" smtClean="0"/>
              <a:t>zvýšiť kompetencie mladých ľudí pri príprave na ich spoločenský a pracovný život, </a:t>
            </a:r>
          </a:p>
          <a:p>
            <a:pPr marL="347472" indent="-347472">
              <a:spcBef>
                <a:spcPts val="456"/>
              </a:spcBef>
            </a:pPr>
            <a:r>
              <a:rPr lang="sk-SK" sz="2600" dirty="0" smtClean="0"/>
              <a:t>prispievať k napĺňaniu stratégie EURÓPA 2020 - podporou mladej generácie ako základu modernej, vedomostnej a na znalostiach založenej spoločnosti,</a:t>
            </a:r>
          </a:p>
          <a:p>
            <a:pPr marL="354013" indent="-354013">
              <a:defRPr/>
            </a:pPr>
            <a:r>
              <a:rPr lang="sk-SK" sz="2600" dirty="0" smtClean="0"/>
              <a:t>vytváranie kvalitného a overeného zdroja informácií, ktoré pomáhajú mladým nezamestnaným, uchádzačom o zamestnanie a absolventom škôl s prípravou a vypracovaním podkladov pre kontakt so zamestnávateľmi a zamestnávateľskými agentúrami,</a:t>
            </a:r>
          </a:p>
          <a:p>
            <a:pPr marL="354013" indent="-354013">
              <a:defRPr/>
            </a:pPr>
            <a:r>
              <a:rPr lang="sk-SK" sz="2600" dirty="0" smtClean="0"/>
              <a:t>zverejňovanie informácií z oblastí daných záujmovými okruhmi siete ICM a potrebami mládeže v rôznych oblastiach ich života.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k-SK" sz="2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indent="11113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k-SK" sz="2600" b="1" dirty="0" smtClean="0">
                <a:solidFill>
                  <a:srgbClr val="00B050"/>
                </a:solidFill>
              </a:rPr>
              <a:t>ICM ponúka:</a:t>
            </a:r>
            <a:r>
              <a:rPr lang="sk-SK" sz="2600" dirty="0" smtClean="0">
                <a:solidFill>
                  <a:srgbClr val="00B05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600" dirty="0"/>
              <a:t>Bezplatné informácie a poradenstvo</a:t>
            </a:r>
            <a:endParaRPr lang="sk-SK" sz="26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600" dirty="0" smtClean="0"/>
              <a:t>Úplnú anonymitu a diskrétnosť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600" dirty="0" smtClean="0"/>
              <a:t>Nezávislosť a objektivitu poskytovaných služieb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600" dirty="0" smtClean="0"/>
              <a:t>Osobný prístup k našim klientom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k-SK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k-SK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8" name="Obrázok 6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10374">
            <a:off x="5783263" y="2252663"/>
            <a:ext cx="3783012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Obrázo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52400"/>
            <a:ext cx="1508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Naše aktivity</a:t>
            </a:r>
            <a:endParaRPr lang="sk-SK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k-SK" sz="2400" b="1" dirty="0" smtClean="0"/>
              <a:t>Rok 2019</a:t>
            </a:r>
          </a:p>
          <a:p>
            <a:r>
              <a:rPr lang="sk-SK" sz="2400" dirty="0" smtClean="0"/>
              <a:t>Vzdelávanie v oblasti primárnej prevencie sme realizovali  formou workshopov a besied v oblasti negatívnych sociálno-patologických javov na </a:t>
            </a:r>
            <a:r>
              <a:rPr lang="sk-SK" sz="2400" dirty="0" smtClean="0"/>
              <a:t>stredných </a:t>
            </a:r>
            <a:r>
              <a:rPr lang="sk-SK" sz="2400" dirty="0" smtClean="0"/>
              <a:t>školách v regióne Turiec na tému prevencia obchodovania s ľuďmi, žobranie, nútená práca, adopcia a nútené sobáše. </a:t>
            </a:r>
            <a:endParaRPr lang="sk-SK" sz="2400" dirty="0" smtClean="0"/>
          </a:p>
          <a:p>
            <a:r>
              <a:rPr lang="sk-SK" sz="2400" dirty="0" smtClean="0"/>
              <a:t>Na </a:t>
            </a:r>
            <a:r>
              <a:rPr lang="sk-SK" sz="2400" dirty="0" err="1" smtClean="0"/>
              <a:t>workshopoch</a:t>
            </a:r>
            <a:r>
              <a:rPr lang="sk-SK" sz="2400" dirty="0" smtClean="0"/>
              <a:t> sme sa orientovali na informácie - ako hľadať pracovné príležitosti , brigády a hlavne čo je nebezpečné, na čo treba dávať pozor pri hľadaní práce, brigády v </a:t>
            </a:r>
            <a:r>
              <a:rPr lang="sk-SK" sz="2400" dirty="0" smtClean="0"/>
              <a:t>zahraničí </a:t>
            </a:r>
            <a:r>
              <a:rPr lang="sk-SK" sz="2400" dirty="0" smtClean="0"/>
              <a:t>– aké sú práva pri sprostredkovaní práce prostredníctvom agentúr - náležitosti pracovnej zmluvy , príp. dohody o pracovnej činnosti , - čo má obsahovať dohoda o sprostredkovaní práce, pracovná zmluva. Dôraz sme kládli na témy nútenej práce, žobrania, adopcie a nútených sobášov. </a:t>
            </a:r>
          </a:p>
          <a:p>
            <a:endParaRPr lang="sk-SK" sz="24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5438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b="1" smtClean="0">
                <a:solidFill>
                  <a:srgbClr val="00B050"/>
                </a:solidFill>
              </a:rPr>
              <a:t>Jednotná klasifikácia informácií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371600"/>
            <a:ext cx="6553200" cy="5334000"/>
          </a:xfrm>
        </p:spPr>
        <p:txBody>
          <a:bodyPr rtlCol="0">
            <a:noAutofit/>
          </a:bodyPr>
          <a:lstStyle/>
          <a:p>
            <a:pPr marL="447675" indent="1588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sk-SK" sz="2400" b="1" dirty="0" smtClean="0">
                <a:solidFill>
                  <a:srgbClr val="00B050"/>
                </a:solidFill>
              </a:rPr>
              <a:t>Spoločný štandard </a:t>
            </a:r>
            <a:r>
              <a:rPr lang="sk-SK" sz="2400" b="1" dirty="0" smtClean="0">
                <a:solidFill>
                  <a:schemeClr val="bg1">
                    <a:lumMod val="50000"/>
                  </a:schemeClr>
                </a:solidFill>
              </a:rPr>
              <a:t>pri poskytovaní Informačných a poradenských služieb pre mládež:</a:t>
            </a:r>
            <a:endParaRPr lang="sk-SK" sz="105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47675" indent="1588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sk-SK" sz="1000" b="1" dirty="0">
              <a:solidFill>
                <a:schemeClr val="bg1">
                  <a:lumMod val="50000"/>
                </a:schemeClr>
              </a:solidFill>
            </a:endParaRP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000" b="1" dirty="0" smtClean="0">
                <a:solidFill>
                  <a:schemeClr val="bg1">
                    <a:lumMod val="50000"/>
                  </a:schemeClr>
                </a:solidFill>
              </a:rPr>
              <a:t>Zamestnanosť a kariérové poradenstvo 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000" b="1" dirty="0" smtClean="0">
                <a:solidFill>
                  <a:schemeClr val="bg1">
                    <a:lumMod val="50000"/>
                  </a:schemeClr>
                </a:solidFill>
              </a:rPr>
              <a:t>Vzdelávanie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Odborné </a:t>
            </a:r>
            <a:r>
              <a:rPr lang="sk-SK" sz="2000" b="1" dirty="0" smtClean="0">
                <a:solidFill>
                  <a:schemeClr val="bg1">
                    <a:lumMod val="50000"/>
                  </a:schemeClr>
                </a:solidFill>
              </a:rPr>
              <a:t>poradenstvo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000" b="1" dirty="0" smtClean="0">
                <a:solidFill>
                  <a:schemeClr val="bg1">
                    <a:lumMod val="50000"/>
                  </a:schemeClr>
                </a:solidFill>
              </a:rPr>
              <a:t>Odborné poradenstvo v oblasti ochrany  spotrebiteľov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Cestovanie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Voľný </a:t>
            </a:r>
            <a:r>
              <a:rPr lang="sk-SK" sz="2000" b="1" dirty="0" smtClean="0">
                <a:solidFill>
                  <a:schemeClr val="bg1">
                    <a:lumMod val="50000"/>
                  </a:schemeClr>
                </a:solidFill>
              </a:rPr>
              <a:t>čas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000" b="1" dirty="0" smtClean="0">
                <a:solidFill>
                  <a:schemeClr val="bg1">
                    <a:lumMod val="50000"/>
                  </a:schemeClr>
                </a:solidFill>
              </a:rPr>
              <a:t>Ľudské práva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000" b="1" dirty="0" smtClean="0">
                <a:solidFill>
                  <a:schemeClr val="bg1">
                    <a:lumMod val="50000"/>
                  </a:schemeClr>
                </a:solidFill>
              </a:rPr>
              <a:t>Prevencia voči negatívnym vplyvom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000" b="1" dirty="0" smtClean="0">
                <a:solidFill>
                  <a:schemeClr val="bg1">
                    <a:lumMod val="50000"/>
                  </a:schemeClr>
                </a:solidFill>
              </a:rPr>
              <a:t>Sexualita mladých</a:t>
            </a:r>
            <a:endParaRPr lang="sk-SK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2" name="Obrázok 6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341">
            <a:off x="5687217" y="1664720"/>
            <a:ext cx="428625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Obrázo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52413"/>
            <a:ext cx="1508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ok 6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338" y="2022475"/>
            <a:ext cx="3776662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6553200" cy="1219200"/>
          </a:xfrm>
        </p:spPr>
        <p:txBody>
          <a:bodyPr/>
          <a:lstStyle/>
          <a:p>
            <a:pPr eaLnBrk="1" hangingPunct="1"/>
            <a:r>
              <a:rPr lang="sk-SK" altLang="sk-SK" b="1" dirty="0" smtClean="0">
                <a:solidFill>
                  <a:srgbClr val="00B050"/>
                </a:solidFill>
              </a:rPr>
              <a:t>Ďalej ponúkame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22275" y="1074738"/>
            <a:ext cx="8229600" cy="5562600"/>
          </a:xfrm>
        </p:spPr>
        <p:txBody>
          <a:bodyPr rtlCol="0">
            <a:normAutofit fontScale="92500"/>
          </a:bodyPr>
          <a:lstStyle/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Knižnica rôznych informačných materiálov a kníh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Besedy, školenia a prednášky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Prístup na Internet, práca na PC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Kopírovanie, </a:t>
            </a:r>
            <a:r>
              <a:rPr lang="sk-SK" sz="2400" dirty="0" err="1" smtClean="0">
                <a:solidFill>
                  <a:schemeClr val="bg1">
                    <a:lumMod val="50000"/>
                  </a:schemeClr>
                </a:solidFill>
              </a:rPr>
              <a:t>čb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 a farebná tlač 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dokumentov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Priestor pre neformálne aktivity mladých ľudí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Voľnočasové aktivity v zriadenom S CVČ, Malá hora 3,  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036 01 Martin</a:t>
            </a:r>
          </a:p>
          <a:p>
            <a:pPr marL="717550" indent="-2682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Rozvoj talentu - súťaž autonómnych robotov RoboRAVE Slovensko, na ktorú má ICM, n. o. Martin afiliáciu  pre Slovenskú Republiku</a:t>
            </a:r>
          </a:p>
          <a:p>
            <a:pPr marL="717550" indent="-268288">
              <a:buFont typeface="Arial" charset="0"/>
              <a:buChar char="•"/>
              <a:defRPr/>
            </a:pP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Aktivity </a:t>
            </a:r>
            <a:r>
              <a:rPr lang="sk-SK" sz="2400" dirty="0">
                <a:solidFill>
                  <a:schemeClr val="bg1">
                    <a:lumMod val="50000"/>
                  </a:schemeClr>
                </a:solidFill>
              </a:rPr>
              <a:t>v oblasti 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zdravia </a:t>
            </a:r>
            <a:r>
              <a:rPr lang="sk-SK" sz="2400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zdravého životného štýlu</a:t>
            </a:r>
            <a:r>
              <a:rPr lang="sk-SK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zvyšovať </a:t>
            </a:r>
            <a:r>
              <a:rPr lang="sk-SK" sz="2400" dirty="0">
                <a:solidFill>
                  <a:schemeClr val="bg1">
                    <a:lumMod val="50000"/>
                  </a:schemeClr>
                </a:solidFill>
              </a:rPr>
              <a:t>kultúru komunikácie, kritické a 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analytické myslenie ML </a:t>
            </a:r>
          </a:p>
          <a:p>
            <a:pPr marL="717550" indent="-268288">
              <a:buFont typeface="Arial" charset="0"/>
              <a:buChar char="•"/>
              <a:defRPr/>
            </a:pP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Preventívne aktivity v oblasti sociálno-patologických javov, najmä v oblasti boja proti  závislostiam a obchodovania s ľuďmi</a:t>
            </a:r>
            <a:endParaRPr lang="sk-SK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sk-SK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sk-SK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7" name="Obrázo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813" y="141288"/>
            <a:ext cx="17399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ok 4" descr="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7808">
            <a:off x="7084265" y="1515182"/>
            <a:ext cx="2149475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162800" cy="914400"/>
          </a:xfrm>
        </p:spPr>
        <p:txBody>
          <a:bodyPr vert="horz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600" dirty="0" smtClean="0">
                <a:solidFill>
                  <a:schemeClr val="accent3">
                    <a:lumMod val="50000"/>
                  </a:schemeClr>
                </a:solidFill>
              </a:rPr>
              <a:t>ROK 2019</a:t>
            </a:r>
            <a:endParaRPr lang="sk-SK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20" name="Zástupný symbol obsahu 5"/>
          <p:cNvSpPr>
            <a:spLocks noGrp="1"/>
          </p:cNvSpPr>
          <p:nvPr>
            <p:ph idx="1"/>
          </p:nvPr>
        </p:nvSpPr>
        <p:spPr>
          <a:xfrm>
            <a:off x="228600" y="1600200"/>
            <a:ext cx="7543800" cy="5105400"/>
          </a:xfrm>
        </p:spPr>
        <p:txBody>
          <a:bodyPr>
            <a:noAutofit/>
          </a:bodyPr>
          <a:lstStyle/>
          <a:p>
            <a:pPr eaLnBrk="1" hangingPunct="1"/>
            <a:r>
              <a:rPr lang="sk-SK" altLang="sk-SK" sz="2000" b="1" dirty="0" smtClean="0"/>
              <a:t>pokračovanie v aktivitách z roku 2018</a:t>
            </a:r>
          </a:p>
          <a:p>
            <a:pPr eaLnBrk="1" hangingPunct="1"/>
            <a:r>
              <a:rPr lang="sk-SK" altLang="sk-SK" sz="2000" b="1" dirty="0" smtClean="0"/>
              <a:t>vytvorenie priestoru na zmysluplné trávenie voľného času zaujímavými aktivitami pre mládež</a:t>
            </a:r>
          </a:p>
          <a:p>
            <a:pPr eaLnBrk="1" hangingPunct="1"/>
            <a:r>
              <a:rPr lang="sk-SK" altLang="sk-SK" sz="2000" b="1" dirty="0" smtClean="0"/>
              <a:t>rozvoj kľúčových kompetencií mladých ľudí (ML) pri príprave na ich spoločenský a pracovný život</a:t>
            </a:r>
          </a:p>
          <a:p>
            <a:pPr eaLnBrk="1" hangingPunct="1"/>
            <a:r>
              <a:rPr lang="sk-SK" altLang="sk-SK" sz="2000" b="1" dirty="0" smtClean="0"/>
              <a:t>napĺňanie cieľov Stratégie SR pre mládež na roky 2014 - 2020 najmä v tematických oblastiach vzdelávanie, zamestnanosť, sociálne začlenenie, participácia a dobrovoľníctvo</a:t>
            </a:r>
          </a:p>
          <a:p>
            <a:r>
              <a:rPr lang="sk-SK" altLang="sk-SK" sz="2000" b="1" dirty="0" smtClean="0"/>
              <a:t>realizácia aktivít </a:t>
            </a:r>
            <a:r>
              <a:rPr lang="sk-SK" altLang="sk-SK" sz="2000" b="1" dirty="0" smtClean="0"/>
              <a:t>v oblasti ľudských práv, </a:t>
            </a:r>
            <a:r>
              <a:rPr lang="sk-SK" sz="2000" b="1" dirty="0" smtClean="0"/>
              <a:t>zdravia a zdravého životného štýlu, kultúry komunikácie, kritického a analytického  myslenia,</a:t>
            </a:r>
            <a:r>
              <a:rPr lang="sk-SK" altLang="sk-SK" sz="2000" b="1" dirty="0" smtClean="0"/>
              <a:t> rozvoja talentu ML, najmä v oblasti robotiky</a:t>
            </a:r>
            <a:r>
              <a:rPr lang="sk-SK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sk-SK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altLang="sk-SK" sz="2000" b="1" dirty="0" smtClean="0"/>
              <a:t>Vytvárame podmienky pre záujmové a neformálne vzdelávanie žiakov</a:t>
            </a:r>
          </a:p>
        </p:txBody>
      </p:sp>
      <p:sp>
        <p:nvSpPr>
          <p:cNvPr id="17" name="Zástupný symbol obsahu 5"/>
          <p:cNvSpPr txBox="1">
            <a:spLocks/>
          </p:cNvSpPr>
          <p:nvPr/>
        </p:nvSpPr>
        <p:spPr bwMode="auto">
          <a:xfrm>
            <a:off x="762000" y="19812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550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80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6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6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222" name="Obrázok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5363" y="34925"/>
            <a:ext cx="17811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685800"/>
          </a:xfrm>
        </p:spPr>
        <p:txBody>
          <a:bodyPr vert="horz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2400" dirty="0" smtClean="0">
                <a:solidFill>
                  <a:srgbClr val="FF0000"/>
                </a:solidFill>
              </a:rPr>
              <a:t>Ukážky z prác našich členov</a:t>
            </a:r>
            <a:endParaRPr lang="sk-SK" i="1" dirty="0">
              <a:solidFill>
                <a:srgbClr val="FF0000"/>
              </a:solidFill>
            </a:endParaRPr>
          </a:p>
        </p:txBody>
      </p:sp>
      <p:sp>
        <p:nvSpPr>
          <p:cNvPr id="17" name="Zástupný symbol obsahu 5"/>
          <p:cNvSpPr txBox="1">
            <a:spLocks/>
          </p:cNvSpPr>
          <p:nvPr/>
        </p:nvSpPr>
        <p:spPr bwMode="auto">
          <a:xfrm>
            <a:off x="762000" y="1981200"/>
            <a:ext cx="5791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550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80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6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6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269" name="Obrázo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675" y="523875"/>
            <a:ext cx="1508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Robotiada_2018\WP_20180216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57600"/>
            <a:ext cx="4284269" cy="2412313"/>
          </a:xfrm>
          <a:prstGeom prst="rect">
            <a:avLst/>
          </a:prstGeom>
          <a:noFill/>
        </p:spPr>
      </p:pic>
      <p:pic>
        <p:nvPicPr>
          <p:cNvPr id="1027" name="Picture 3" descr="F:\Robotiada_2018\WP_20180216_01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1" y="1600200"/>
            <a:ext cx="446593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934200" cy="1295400"/>
          </a:xfrm>
        </p:spPr>
        <p:txBody>
          <a:bodyPr vert="horz" rtlCol="0">
            <a:noAutofit/>
          </a:bodyPr>
          <a:lstStyle/>
          <a:p>
            <a:pPr algn="ctr">
              <a:defRPr/>
            </a:pPr>
            <a:r>
              <a:rPr lang="sk-SK" altLang="sk-SK" sz="2800" dirty="0" smtClean="0">
                <a:solidFill>
                  <a:srgbClr val="FF0000"/>
                </a:solidFill>
              </a:rPr>
              <a:t/>
            </a:r>
            <a:br>
              <a:rPr lang="sk-SK" altLang="sk-SK" sz="2800" dirty="0" smtClean="0">
                <a:solidFill>
                  <a:srgbClr val="FF0000"/>
                </a:solidFill>
              </a:rPr>
            </a:br>
            <a:r>
              <a:rPr lang="sk-SK" altLang="sk-SK" sz="2800" dirty="0">
                <a:solidFill>
                  <a:srgbClr val="FF0000"/>
                </a:solidFill>
              </a:rPr>
              <a:t/>
            </a:r>
            <a:br>
              <a:rPr lang="sk-SK" altLang="sk-SK" sz="2800" dirty="0">
                <a:solidFill>
                  <a:srgbClr val="FF0000"/>
                </a:solidFill>
              </a:rPr>
            </a:br>
            <a:r>
              <a:rPr lang="sk-SK" altLang="sk-SK" sz="2800" dirty="0" smtClean="0">
                <a:solidFill>
                  <a:srgbClr val="FF0000"/>
                </a:solidFill>
              </a:rPr>
              <a:t/>
            </a:r>
            <a:br>
              <a:rPr lang="sk-SK" altLang="sk-SK" sz="2800" dirty="0" smtClean="0">
                <a:solidFill>
                  <a:srgbClr val="FF0000"/>
                </a:solidFill>
              </a:rPr>
            </a:br>
            <a:r>
              <a:rPr lang="sk-SK" altLang="sk-SK" dirty="0" smtClean="0">
                <a:solidFill>
                  <a:srgbClr val="FF0000"/>
                </a:solidFill>
              </a:rPr>
              <a:t>V </a:t>
            </a:r>
            <a:r>
              <a:rPr lang="sk-SK" altLang="sk-SK" dirty="0">
                <a:solidFill>
                  <a:srgbClr val="FF0000"/>
                </a:solidFill>
              </a:rPr>
              <a:t>rámci výzvy PROGRAMY PRE MLÁDEŽ NA ROKY 2014 – 2020, program SLUŽBY PRE MLADÝCH/1 - MŠ </a:t>
            </a:r>
            <a:r>
              <a:rPr lang="sk-SK" altLang="sk-SK" dirty="0" err="1">
                <a:solidFill>
                  <a:srgbClr val="FF0000"/>
                </a:solidFill>
              </a:rPr>
              <a:t>VVaŠ</a:t>
            </a:r>
            <a:r>
              <a:rPr lang="sk-SK" altLang="sk-SK" dirty="0">
                <a:solidFill>
                  <a:srgbClr val="FF0000"/>
                </a:solidFill>
              </a:rPr>
              <a:t> SR nám bol podporený projekt v roku </a:t>
            </a:r>
            <a:r>
              <a:rPr lang="sk-SK" altLang="sk-SK" dirty="0" smtClean="0">
                <a:solidFill>
                  <a:srgbClr val="FF0000"/>
                </a:solidFill>
              </a:rPr>
              <a:t>2019</a:t>
            </a:r>
            <a:endParaRPr lang="sk-SK" altLang="sk-SK" sz="2800" dirty="0" smtClean="0">
              <a:solidFill>
                <a:srgbClr val="FF0000"/>
              </a:solidFill>
            </a:endParaRPr>
          </a:p>
        </p:txBody>
      </p:sp>
      <p:sp>
        <p:nvSpPr>
          <p:cNvPr id="12291" name="Zástupný symbol obsahu 5"/>
          <p:cNvSpPr>
            <a:spLocks noGrp="1"/>
          </p:cNvSpPr>
          <p:nvPr>
            <p:ph idx="1"/>
          </p:nvPr>
        </p:nvSpPr>
        <p:spPr>
          <a:xfrm>
            <a:off x="457200" y="1295400"/>
            <a:ext cx="7315200" cy="5257800"/>
          </a:xfrm>
        </p:spPr>
        <p:txBody>
          <a:bodyPr/>
          <a:lstStyle/>
          <a:p>
            <a:pPr eaLnBrk="1" hangingPunct="1"/>
            <a:endParaRPr lang="sk-SK" altLang="sk-SK" sz="2000" dirty="0" smtClean="0"/>
          </a:p>
          <a:p>
            <a:r>
              <a:rPr lang="sk-SK" sz="2400" b="1" dirty="0"/>
              <a:t>Povinné </a:t>
            </a:r>
            <a:r>
              <a:rPr lang="sk-SK" sz="2400" b="1" dirty="0" smtClean="0"/>
              <a:t>aktivity: </a:t>
            </a:r>
          </a:p>
          <a:p>
            <a:r>
              <a:rPr lang="sk-SK" sz="2400" b="1" dirty="0"/>
              <a:t>Tvoja </a:t>
            </a:r>
            <a:r>
              <a:rPr lang="sk-SK" sz="2400" b="1" dirty="0" smtClean="0"/>
              <a:t>kariéra</a:t>
            </a:r>
          </a:p>
          <a:p>
            <a:r>
              <a:rPr lang="sk-SK" sz="2400" b="1" dirty="0"/>
              <a:t>Poradenstvom sa orientujeme na trhu </a:t>
            </a:r>
            <a:r>
              <a:rPr lang="sk-SK" sz="2400" b="1" dirty="0" smtClean="0"/>
              <a:t>práce</a:t>
            </a:r>
          </a:p>
          <a:p>
            <a:r>
              <a:rPr lang="sk-SK" sz="2400" b="1" dirty="0"/>
              <a:t>Tvorivosť a </a:t>
            </a:r>
            <a:r>
              <a:rPr lang="sk-SK" sz="2400" b="1" dirty="0" smtClean="0"/>
              <a:t>podnikavosť</a:t>
            </a:r>
          </a:p>
          <a:p>
            <a:r>
              <a:rPr lang="sk-SK" sz="2400" b="1" dirty="0"/>
              <a:t>Zlepšenie podnikavosti </a:t>
            </a:r>
            <a:r>
              <a:rPr lang="sk-SK" sz="2400" b="1" dirty="0" smtClean="0"/>
              <a:t>ML</a:t>
            </a:r>
          </a:p>
          <a:p>
            <a:r>
              <a:rPr lang="sk-SK" sz="2400" b="1" dirty="0"/>
              <a:t>Bezpečné zdieľanie názorov na </a:t>
            </a:r>
            <a:r>
              <a:rPr lang="sk-SK" sz="2400" b="1" dirty="0" smtClean="0"/>
              <a:t>internete</a:t>
            </a:r>
          </a:p>
          <a:p>
            <a:r>
              <a:rPr lang="sk-SK" sz="2400" b="1" dirty="0"/>
              <a:t>Prínos mobility mládeže a pracovníkov s </a:t>
            </a:r>
            <a:r>
              <a:rPr lang="sk-SK" sz="2400" b="1" dirty="0" smtClean="0"/>
              <a:t>mládežou</a:t>
            </a:r>
          </a:p>
          <a:p>
            <a:r>
              <a:rPr lang="sk-SK" sz="2400" b="1" dirty="0"/>
              <a:t>Deň zdravia a zdravého životného </a:t>
            </a:r>
            <a:r>
              <a:rPr lang="sk-SK" sz="2400" b="1" dirty="0" smtClean="0"/>
              <a:t>štýlu</a:t>
            </a:r>
          </a:p>
          <a:p>
            <a:r>
              <a:rPr lang="sk-SK" sz="2400" b="1" dirty="0"/>
              <a:t>Mládež – kam </a:t>
            </a:r>
            <a:r>
              <a:rPr lang="sk-SK" sz="2400" b="1" dirty="0" smtClean="0"/>
              <a:t>kráčaš</a:t>
            </a:r>
          </a:p>
          <a:p>
            <a:r>
              <a:rPr lang="sk-SK" sz="2400" b="1" dirty="0"/>
              <a:t>Mládež – kam môžeš ísť</a:t>
            </a:r>
            <a:endParaRPr lang="sk-SK" sz="2400" b="1" dirty="0" smtClean="0"/>
          </a:p>
          <a:p>
            <a:endParaRPr lang="sk-SK" altLang="sk-SK" sz="2200" b="1" dirty="0" smtClean="0"/>
          </a:p>
        </p:txBody>
      </p:sp>
      <p:sp>
        <p:nvSpPr>
          <p:cNvPr id="17" name="Zástupný symbol obsahu 5"/>
          <p:cNvSpPr txBox="1">
            <a:spLocks/>
          </p:cNvSpPr>
          <p:nvPr/>
        </p:nvSpPr>
        <p:spPr bwMode="auto">
          <a:xfrm>
            <a:off x="762000" y="1981200"/>
            <a:ext cx="5791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550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380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6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k-SK" sz="6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293" name="Obrázo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04800"/>
            <a:ext cx="1508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azok">
            <a:hlinkClick r:id="rId2" tooltip="&quot;{title}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3759106" cy="271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obrazok">
            <a:hlinkClick r:id="rId4" tooltip="&quot;{title}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"/>
            <a:ext cx="3039157" cy="227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obrazok">
            <a:hlinkClick r:id="rId6" tooltip="&quot;{title}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733800"/>
            <a:ext cx="4580246" cy="25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obrazok">
            <a:hlinkClick r:id="rId8" tooltip="&quot;{title}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2743200"/>
            <a:ext cx="364537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4030</TotalTime>
  <Words>699</Words>
  <Application>Microsoft Office PowerPoint</Application>
  <PresentationFormat>Předvádění na obrazovce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   Informačné centrum mladých, n. o.  M A R T I N 1998 – 2020 už 22 rokov zmysluplnej práce  s mládežou ako nezisková organizácia     </vt:lpstr>
      <vt:lpstr>Cieľ činnosti ICM</vt:lpstr>
      <vt:lpstr>Naše aktivity</vt:lpstr>
      <vt:lpstr>Jednotná klasifikácia informácií</vt:lpstr>
      <vt:lpstr>Ďalej ponúkame</vt:lpstr>
      <vt:lpstr>ROK 2019</vt:lpstr>
      <vt:lpstr>Ukážky z prác našich členov</vt:lpstr>
      <vt:lpstr>   V rámci výzvy PROGRAMY PRE MLÁDEŽ NA ROKY 2014 – 2020, program SLUŽBY PRE MLADÝCH/1 - MŠ VVaŠ SR nám bol podporený projekt v roku 2019</vt:lpstr>
      <vt:lpstr>Snímek 9</vt:lpstr>
      <vt:lpstr>Snímek 10</vt:lpstr>
      <vt:lpstr>Nepovinné – voliteľné aktivity: </vt:lpstr>
      <vt:lpstr>Snímek 12</vt:lpstr>
      <vt:lpstr>Naše úspechy v zahraničí tretie miesto na celosvetovom finále RoboRAVE International 2018 v USA</vt:lpstr>
      <vt:lpstr> ICM, n.o. Martin  sa úspešne prezentovalo aj na Európskej noci Výskumníkov v Bratislave </vt:lpstr>
      <vt:lpstr>Európska noc výskumníkov 2019</vt:lpstr>
      <vt:lpstr>Workshopy</vt:lpstr>
      <vt:lpstr>Snímek 17</vt:lpstr>
      <vt:lpstr>Naši partneri  a podporovatelia  v roku 2018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Lucka</dc:creator>
  <cp:lastModifiedBy>Uzivatel</cp:lastModifiedBy>
  <cp:revision>517</cp:revision>
  <dcterms:modified xsi:type="dcterms:W3CDTF">2020-03-05T17:55:03Z</dcterms:modified>
</cp:coreProperties>
</file>