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27"/>
  </p:notesMasterIdLst>
  <p:sldIdLst>
    <p:sldId id="268" r:id="rId2"/>
    <p:sldId id="288" r:id="rId3"/>
    <p:sldId id="273" r:id="rId4"/>
    <p:sldId id="269" r:id="rId5"/>
    <p:sldId id="282" r:id="rId6"/>
    <p:sldId id="271" r:id="rId7"/>
    <p:sldId id="258" r:id="rId8"/>
    <p:sldId id="259" r:id="rId9"/>
    <p:sldId id="260" r:id="rId10"/>
    <p:sldId id="272" r:id="rId11"/>
    <p:sldId id="261" r:id="rId12"/>
    <p:sldId id="262" r:id="rId13"/>
    <p:sldId id="263" r:id="rId14"/>
    <p:sldId id="264" r:id="rId15"/>
    <p:sldId id="283" r:id="rId16"/>
    <p:sldId id="285" r:id="rId17"/>
    <p:sldId id="284" r:id="rId18"/>
    <p:sldId id="296" r:id="rId19"/>
    <p:sldId id="295" r:id="rId20"/>
    <p:sldId id="300" r:id="rId21"/>
    <p:sldId id="301" r:id="rId22"/>
    <p:sldId id="302" r:id="rId23"/>
    <p:sldId id="304" r:id="rId24"/>
    <p:sldId id="265" r:id="rId25"/>
    <p:sldId id="306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>
      <p:cViewPr varScale="1">
        <p:scale>
          <a:sx n="98" d="100"/>
          <a:sy n="98" d="100"/>
        </p:scale>
        <p:origin x="-102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11E5FD4-BC0C-480C-8A0F-E2BF5D0E6A5E}" type="datetimeFigureOut">
              <a:rPr lang="sk-SK"/>
              <a:pPr>
                <a:defRPr/>
              </a:pPr>
              <a:t>06.03.2020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 smtClean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 smtClean="0"/>
              <a:t>Upravte štýl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4FC89F0-F41B-4037-8CE4-92684245EED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045975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altLang="sk-SK" smtClean="0"/>
          </a:p>
        </p:txBody>
      </p:sp>
      <p:sp>
        <p:nvSpPr>
          <p:cNvPr id="9220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86B1B11A-E3F8-440C-8E60-1D12C9A88147}" type="slidenum">
              <a:rPr lang="sk-SK" altLang="sk-SK"/>
              <a:pPr/>
              <a:t>9</a:t>
            </a:fld>
            <a:endParaRPr lang="sk-SK" altLang="sk-SK"/>
          </a:p>
        </p:txBody>
      </p:sp>
    </p:spTree>
    <p:extLst>
      <p:ext uri="{BB962C8B-B14F-4D97-AF65-F5344CB8AC3E}">
        <p14:creationId xmlns="" xmlns:p14="http://schemas.microsoft.com/office/powerpoint/2010/main" val="1178128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197372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786" y="4343385"/>
            <a:ext cx="5486379" cy="4114794"/>
          </a:xfrm>
          <a:prstGeom prst="rect">
            <a:avLst/>
          </a:prstGeom>
          <a:noFill/>
          <a:ln>
            <a:noFill/>
          </a:ln>
        </p:spPr>
        <p:txBody>
          <a:bodyPr lIns="89715" tIns="89715" rIns="89715" bIns="89715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924097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786" y="4343385"/>
            <a:ext cx="5486379" cy="4114794"/>
          </a:xfrm>
          <a:prstGeom prst="rect">
            <a:avLst/>
          </a:prstGeom>
          <a:noFill/>
          <a:ln>
            <a:noFill/>
          </a:ln>
        </p:spPr>
        <p:txBody>
          <a:bodyPr lIns="89715" tIns="89715" rIns="89715" bIns="89715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194733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786" y="4343385"/>
            <a:ext cx="5486379" cy="4114794"/>
          </a:xfrm>
          <a:prstGeom prst="rect">
            <a:avLst/>
          </a:prstGeom>
          <a:noFill/>
          <a:ln>
            <a:noFill/>
          </a:ln>
        </p:spPr>
        <p:txBody>
          <a:bodyPr lIns="89715" tIns="89715" rIns="89715" bIns="89715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3271718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FA54B-2B43-4359-AD01-D08ABE48019F}" type="slidenum">
              <a:rPr lang="en-US" altLang="sk-SK" smtClean="0"/>
              <a:pPr>
                <a:defRPr/>
              </a:pPr>
              <a:t>‹#›</a:t>
            </a:fld>
            <a:endParaRPr lang="en-US" alt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1A8C7-0D55-4C90-845E-81AF6E62B6B7}" type="slidenum">
              <a:rPr lang="en-US" altLang="sk-SK" smtClean="0"/>
              <a:pPr>
                <a:defRPr/>
              </a:pPr>
              <a:t>‹#›</a:t>
            </a:fld>
            <a:endParaRPr lang="en-US" alt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30AE9-4A7C-4EDE-AE62-ED75791E0B24}" type="slidenum">
              <a:rPr lang="en-US" altLang="sk-SK" smtClean="0"/>
              <a:pPr>
                <a:defRPr/>
              </a:pPr>
              <a:t>‹#›</a:t>
            </a:fld>
            <a:endParaRPr lang="en-US" alt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1652E6-AFDD-4DFF-A603-0F09846C6B9A}" type="slidenum">
              <a:rPr lang="en-US" altLang="sk-SK" smtClean="0"/>
              <a:pPr>
                <a:defRPr/>
              </a:pPr>
              <a:t>‹#›</a:t>
            </a:fld>
            <a:endParaRPr lang="en-US" alt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8C404-9DAF-478A-82F8-511844D44696}" type="slidenum">
              <a:rPr lang="en-US" altLang="sk-SK" smtClean="0"/>
              <a:pPr>
                <a:defRPr/>
              </a:pPr>
              <a:t>‹#›</a:t>
            </a:fld>
            <a:endParaRPr lang="en-US" alt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C9FB85-80C0-4268-AB45-298A14A0DB2D}" type="slidenum">
              <a:rPr lang="en-US" altLang="sk-SK" smtClean="0"/>
              <a:pPr>
                <a:defRPr/>
              </a:pPr>
              <a:t>‹#›</a:t>
            </a:fld>
            <a:endParaRPr lang="en-US" alt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6C4789-F62C-4172-8EA1-5F71BD822E9F}" type="slidenum">
              <a:rPr lang="en-US" altLang="sk-SK" smtClean="0"/>
              <a:pPr>
                <a:defRPr/>
              </a:pPr>
              <a:t>‹#›</a:t>
            </a:fld>
            <a:endParaRPr lang="en-US" alt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A13C14-A40C-48EC-8422-B371D66790F6}" type="slidenum">
              <a:rPr lang="en-US" altLang="sk-SK" smtClean="0"/>
              <a:pPr>
                <a:defRPr/>
              </a:pPr>
              <a:t>‹#›</a:t>
            </a:fld>
            <a:endParaRPr lang="en-US" alt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7537F-C922-4012-9A33-2D67F4D9426C}" type="slidenum">
              <a:rPr lang="en-US" altLang="sk-SK" smtClean="0"/>
              <a:pPr>
                <a:defRPr/>
              </a:pPr>
              <a:t>‹#›</a:t>
            </a:fld>
            <a:endParaRPr lang="en-US" alt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225EE-A938-4DE8-A3E9-9ECBF7006A4A}" type="slidenum">
              <a:rPr lang="en-US" altLang="sk-SK" smtClean="0"/>
              <a:pPr>
                <a:defRPr/>
              </a:pPr>
              <a:t>‹#›</a:t>
            </a:fld>
            <a:endParaRPr lang="en-US" alt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28B53FFF-D8A5-473F-86DC-3140F263590E}" type="slidenum">
              <a:rPr lang="en-US" altLang="sk-SK" smtClean="0"/>
              <a:pPr>
                <a:defRPr/>
              </a:pPr>
              <a:t>‹#›</a:t>
            </a:fld>
            <a:endParaRPr lang="en-US" alt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alt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alt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67F89EC-DB93-4CF0-8F92-DB803D7F7650}" type="slidenum">
              <a:rPr lang="en-US" altLang="sk-SK" smtClean="0"/>
              <a:pPr>
                <a:defRPr/>
              </a:pPr>
              <a:t>‹#›</a:t>
            </a:fld>
            <a:endParaRPr lang="en-US" altLang="sk-SK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ll.sk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476672"/>
            <a:ext cx="7772400" cy="223224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k-SK" altLang="sk-SK" sz="4800" b="1" dirty="0" smtClean="0"/>
              <a:t/>
            </a:r>
            <a:br>
              <a:rPr lang="sk-SK" altLang="sk-SK" sz="4800" b="1" dirty="0" smtClean="0"/>
            </a:br>
            <a:r>
              <a:rPr lang="sk-SK" altLang="sk-SK" sz="4800" b="1" dirty="0" smtClean="0"/>
              <a:t>Robotické súťaže </a:t>
            </a:r>
            <a:br>
              <a:rPr lang="sk-SK" altLang="sk-SK" sz="4800" b="1" dirty="0" smtClean="0"/>
            </a:br>
            <a:r>
              <a:rPr lang="sk-SK" altLang="sk-SK" sz="4800" b="1" dirty="0" smtClean="0"/>
              <a:t>autonómnych robotov</a:t>
            </a:r>
            <a:r>
              <a:rPr lang="sk-SK" altLang="sk-SK" sz="4800" dirty="0" smtClean="0"/>
              <a:t>.</a:t>
            </a:r>
            <a:endParaRPr lang="en-US" altLang="sk-SK" sz="48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996952"/>
            <a:ext cx="9144000" cy="3744416"/>
          </a:xfrm>
        </p:spPr>
        <p:txBody>
          <a:bodyPr>
            <a:normAutofit lnSpcReduction="10000"/>
          </a:bodyPr>
          <a:lstStyle/>
          <a:p>
            <a:pPr algn="ctr" eaLnBrk="1" hangingPunct="1"/>
            <a:r>
              <a:rPr lang="sk-SK" altLang="sk-SK" b="1" dirty="0" smtClean="0"/>
              <a:t> </a:t>
            </a:r>
            <a:r>
              <a:rPr lang="sk-SK" altLang="sk-SK" sz="3600" b="1" dirty="0" err="1" smtClean="0">
                <a:solidFill>
                  <a:srgbClr val="002060"/>
                </a:solidFill>
              </a:rPr>
              <a:t>RoboRAVE</a:t>
            </a:r>
            <a:r>
              <a:rPr lang="sk-SK" altLang="sk-SK" sz="3600" b="1" dirty="0" smtClean="0">
                <a:solidFill>
                  <a:srgbClr val="002060"/>
                </a:solidFill>
              </a:rPr>
              <a:t>  Slovensko  -  2019 a 2020</a:t>
            </a:r>
            <a:endParaRPr lang="sk-SK" altLang="sk-SK" b="1" dirty="0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sk-SK" altLang="sk-SK" sz="2400" dirty="0" smtClean="0">
                <a:solidFill>
                  <a:srgbClr val="002060"/>
                </a:solidFill>
              </a:rPr>
              <a:t>   22. november 2019 </a:t>
            </a:r>
          </a:p>
          <a:p>
            <a:pPr algn="ctr" eaLnBrk="1" hangingPunct="1"/>
            <a:r>
              <a:rPr lang="sk-SK" altLang="sk-SK" sz="1800" b="1" dirty="0" smtClean="0">
                <a:solidFill>
                  <a:srgbClr val="002060"/>
                </a:solidFill>
              </a:rPr>
              <a:t>Žilinská univerzita v Žiline – hlavný </a:t>
            </a:r>
            <a:r>
              <a:rPr lang="sk-SK" altLang="sk-SK" sz="1800" b="1" dirty="0" err="1" smtClean="0">
                <a:solidFill>
                  <a:srgbClr val="002060"/>
                </a:solidFill>
              </a:rPr>
              <a:t>campus</a:t>
            </a:r>
            <a:r>
              <a:rPr lang="sk-SK" altLang="sk-SK" sz="1800" b="1" dirty="0" smtClean="0">
                <a:solidFill>
                  <a:srgbClr val="002060"/>
                </a:solidFill>
              </a:rPr>
              <a:t>  na ul. Univerzitnej č. </a:t>
            </a:r>
            <a:r>
              <a:rPr lang="sk-SK" altLang="sk-SK" sz="1800" b="1" dirty="0" smtClean="0">
                <a:solidFill>
                  <a:srgbClr val="002060"/>
                </a:solidFill>
              </a:rPr>
              <a:t>1</a:t>
            </a:r>
          </a:p>
          <a:p>
            <a:pPr algn="ctr"/>
            <a:r>
              <a:rPr lang="sk-SK" altLang="sk-SK" sz="2400" dirty="0" smtClean="0">
                <a:solidFill>
                  <a:srgbClr val="002060"/>
                </a:solidFill>
              </a:rPr>
              <a:t>7. máj 2020</a:t>
            </a:r>
          </a:p>
          <a:p>
            <a:pPr algn="ctr"/>
            <a:r>
              <a:rPr lang="sk-SK" altLang="sk-SK" sz="1700" b="1" dirty="0" smtClean="0">
                <a:solidFill>
                  <a:srgbClr val="002060"/>
                </a:solidFill>
              </a:rPr>
              <a:t>Gymnázium Viliama </a:t>
            </a:r>
            <a:r>
              <a:rPr lang="sk-SK" altLang="sk-SK" sz="1700" b="1" dirty="0" err="1" smtClean="0">
                <a:solidFill>
                  <a:srgbClr val="002060"/>
                </a:solidFill>
              </a:rPr>
              <a:t>Paulinyho</a:t>
            </a:r>
            <a:r>
              <a:rPr lang="sk-SK" altLang="sk-SK" sz="1700" b="1" dirty="0" smtClean="0">
                <a:solidFill>
                  <a:srgbClr val="002060"/>
                </a:solidFill>
              </a:rPr>
              <a:t> Tótha, Malá hora 3, 036 01 Martin</a:t>
            </a:r>
            <a:endParaRPr lang="sk-SK" altLang="sk-SK" sz="1700" b="1" dirty="0" smtClean="0">
              <a:solidFill>
                <a:srgbClr val="002060"/>
              </a:solidFill>
            </a:endParaRPr>
          </a:p>
          <a:p>
            <a:pPr algn="l" eaLnBrk="1" hangingPunct="1"/>
            <a:r>
              <a:rPr lang="sk-SK" altLang="sk-SK" sz="1700" b="1" dirty="0">
                <a:solidFill>
                  <a:srgbClr val="002060"/>
                </a:solidFill>
              </a:rPr>
              <a:t> </a:t>
            </a:r>
            <a:r>
              <a:rPr lang="sk-SK" altLang="sk-SK" sz="1700" b="1" dirty="0" smtClean="0">
                <a:solidFill>
                  <a:srgbClr val="002060"/>
                </a:solidFill>
              </a:rPr>
              <a:t> </a:t>
            </a:r>
          </a:p>
          <a:p>
            <a:pPr marL="4216400" algn="l" eaLnBrk="1" hangingPunct="1"/>
            <a:r>
              <a:rPr lang="sk-SK" altLang="sk-SK" sz="2200" b="1" dirty="0" smtClean="0">
                <a:solidFill>
                  <a:srgbClr val="002060"/>
                </a:solidFill>
              </a:rPr>
              <a:t>Ing. Jozef Ristvej, st. </a:t>
            </a:r>
          </a:p>
          <a:p>
            <a:pPr marL="4216400" algn="l" eaLnBrk="1" hangingPunct="1"/>
            <a:r>
              <a:rPr lang="sk-SK" altLang="sk-SK" sz="2200" b="1" dirty="0" smtClean="0">
                <a:solidFill>
                  <a:srgbClr val="002060"/>
                </a:solidFill>
              </a:rPr>
              <a:t>AMAVET </a:t>
            </a:r>
            <a:r>
              <a:rPr lang="sk-SK" altLang="sk-SK" sz="2200" dirty="0" smtClean="0">
                <a:solidFill>
                  <a:srgbClr val="002060"/>
                </a:solidFill>
              </a:rPr>
              <a:t>klub  549</a:t>
            </a:r>
          </a:p>
          <a:p>
            <a:pPr marL="4216400" algn="l" eaLnBrk="1" hangingPunct="1"/>
            <a:r>
              <a:rPr lang="sk-SK" altLang="sk-SK" dirty="0" smtClean="0">
                <a:solidFill>
                  <a:srgbClr val="002060"/>
                </a:solidFill>
              </a:rPr>
              <a:t>Malá hora 3,</a:t>
            </a:r>
            <a:r>
              <a:rPr lang="sk-SK" altLang="sk-SK" sz="2200" dirty="0" smtClean="0">
                <a:solidFill>
                  <a:srgbClr val="002060"/>
                </a:solidFill>
              </a:rPr>
              <a:t>  Martin</a:t>
            </a:r>
            <a:endParaRPr lang="en-US" altLang="sk-SK" sz="22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0218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323528" y="1604963"/>
            <a:ext cx="8602985" cy="8159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k-SK" altLang="sk-SK" sz="2400" b="1" dirty="0" smtClean="0"/>
              <a:t>Jedna zo štyroch hál určených pre prípravu a súťaže v meste </a:t>
            </a:r>
            <a:r>
              <a:rPr lang="sk-SK" altLang="sk-SK" sz="2400" b="1" dirty="0" err="1" smtClean="0"/>
              <a:t>Albuquerque</a:t>
            </a:r>
            <a:r>
              <a:rPr lang="sk-SK" altLang="sk-SK" sz="2400" b="1" dirty="0" smtClean="0"/>
              <a:t>,  štát Nové Mexiko -USA, pre cca. 1800 účastníkov</a:t>
            </a:r>
          </a:p>
        </p:txBody>
      </p:sp>
      <p:pic>
        <p:nvPicPr>
          <p:cNvPr id="7171" name="Zástupný symbol obsahu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19" y="2504671"/>
            <a:ext cx="8800886" cy="4353329"/>
          </a:xfrm>
        </p:spPr>
      </p:pic>
      <p:pic>
        <p:nvPicPr>
          <p:cNvPr id="7172" name="Picture 4" descr="LOGO-1v_R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8913"/>
            <a:ext cx="78486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370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altLang="sk-SK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altLang="sk-SK" b="1" dirty="0" smtClean="0"/>
              <a:t>JUSTING </a:t>
            </a:r>
            <a:r>
              <a:rPr lang="sk-SK" altLang="sk-SK" dirty="0" smtClean="0"/>
              <a:t> – súboj rytierov</a:t>
            </a:r>
            <a:r>
              <a:rPr lang="sk-SK" altLang="sk-SK" b="1" dirty="0" smtClean="0"/>
              <a:t>:</a:t>
            </a:r>
          </a:p>
          <a:p>
            <a:pPr eaLnBrk="1" hangingPunct="1"/>
            <a:endParaRPr lang="sk-SK" altLang="sk-SK" b="1" dirty="0" smtClean="0"/>
          </a:p>
          <a:p>
            <a:pPr eaLnBrk="1" hangingPunct="1"/>
            <a:endParaRPr lang="en-US" altLang="sk-SK" b="1" dirty="0" smtClean="0"/>
          </a:p>
        </p:txBody>
      </p:sp>
      <p:pic>
        <p:nvPicPr>
          <p:cNvPr id="10244" name="Picture 4" descr="LOGO-1v_R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8913"/>
            <a:ext cx="78486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Rytieri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49525"/>
            <a:ext cx="323850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altLang="sk-SK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altLang="sk-SK" b="1" dirty="0" smtClean="0"/>
              <a:t>LINE FOLLOWING  (Doprava loptičiek):</a:t>
            </a:r>
          </a:p>
          <a:p>
            <a:pPr eaLnBrk="1" hangingPunct="1"/>
            <a:endParaRPr lang="en-US" altLang="sk-SK" b="1" dirty="0" smtClean="0"/>
          </a:p>
        </p:txBody>
      </p:sp>
      <p:pic>
        <p:nvPicPr>
          <p:cNvPr id="11268" name="Picture 4" descr="LOGO-1v_R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8913"/>
            <a:ext cx="78486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02_treni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5616" y="2564904"/>
            <a:ext cx="7344816" cy="429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altLang="sk-SK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1844675"/>
            <a:ext cx="7772400" cy="649288"/>
          </a:xfrm>
        </p:spPr>
        <p:txBody>
          <a:bodyPr/>
          <a:lstStyle/>
          <a:p>
            <a:pPr eaLnBrk="1" hangingPunct="1"/>
            <a:r>
              <a:rPr lang="sk-SK" altLang="sk-SK" b="1" smtClean="0"/>
              <a:t>FIRE FIGHTING</a:t>
            </a:r>
            <a:r>
              <a:rPr lang="sk-SK" altLang="sk-SK" smtClean="0"/>
              <a:t>:</a:t>
            </a:r>
          </a:p>
          <a:p>
            <a:pPr eaLnBrk="1" hangingPunct="1"/>
            <a:endParaRPr lang="en-US" altLang="sk-SK" smtClean="0"/>
          </a:p>
        </p:txBody>
      </p:sp>
      <p:pic>
        <p:nvPicPr>
          <p:cNvPr id="12292" name="Picture 4" descr="LOGO-1v_R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8913"/>
            <a:ext cx="78486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916" y="2348880"/>
            <a:ext cx="8440489" cy="475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altLang="sk-SK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k-SK" altLang="sk-SK" smtClean="0"/>
          </a:p>
        </p:txBody>
      </p:sp>
      <p:pic>
        <p:nvPicPr>
          <p:cNvPr id="13316" name="Picture 4" descr="LOGO-1v_R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8913"/>
            <a:ext cx="78486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07_InstControlb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519238"/>
            <a:ext cx="6624638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656183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/>
              <a:t>S</a:t>
            </a:r>
            <a:r>
              <a:rPr lang="sk-SK" sz="2800" b="1" dirty="0" smtClean="0"/>
              <a:t>lovenský tím sa </a:t>
            </a:r>
            <a:r>
              <a:rPr lang="sk-SK" sz="2800" b="1" dirty="0"/>
              <a:t>po prvý krát v </a:t>
            </a:r>
            <a:r>
              <a:rPr lang="sk-SK" sz="2800" b="1" dirty="0" smtClean="0"/>
              <a:t>máji 2016 zúčastnil na súťaži </a:t>
            </a:r>
            <a:r>
              <a:rPr lang="sk-SK" sz="2400" b="1" dirty="0" smtClean="0"/>
              <a:t>RoboRAVE - </a:t>
            </a:r>
            <a:r>
              <a:rPr lang="sk-SK" sz="2400" b="1" dirty="0" err="1" smtClean="0"/>
              <a:t>International</a:t>
            </a:r>
            <a:r>
              <a:rPr lang="sk-SK" sz="2400" b="1" dirty="0" smtClean="0"/>
              <a:t>  </a:t>
            </a:r>
            <a:r>
              <a:rPr lang="sk-SK" sz="2800" b="1" dirty="0" smtClean="0"/>
              <a:t>v </a:t>
            </a:r>
            <a:r>
              <a:rPr lang="sk-SK" sz="2800" b="1" dirty="0" err="1" smtClean="0"/>
              <a:t>Albuquerque</a:t>
            </a:r>
            <a:r>
              <a:rPr lang="sk-SK" sz="2800" b="1" dirty="0" smtClean="0"/>
              <a:t>, štát Nové Mexiko, USA, </a:t>
            </a:r>
            <a:br>
              <a:rPr lang="sk-SK" sz="2800" b="1" dirty="0" smtClean="0"/>
            </a:br>
            <a:r>
              <a:rPr lang="sk-SK" sz="2800" b="1" dirty="0" smtClean="0"/>
              <a:t>kde skončil v celkovom hodnotení ako 8. tím z 29 .</a:t>
            </a:r>
            <a:endParaRPr lang="sk-SK" sz="2800" b="1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72816"/>
            <a:ext cx="6192688" cy="5309293"/>
          </a:xfrm>
        </p:spPr>
      </p:pic>
    </p:spTree>
    <p:extLst>
      <p:ext uri="{BB962C8B-B14F-4D97-AF65-F5344CB8AC3E}">
        <p14:creationId xmlns="" xmlns:p14="http://schemas.microsoft.com/office/powerpoint/2010/main" val="88578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38" y="404664"/>
            <a:ext cx="7914281" cy="6192688"/>
          </a:xfrm>
        </p:spPr>
      </p:pic>
    </p:spTree>
    <p:extLst>
      <p:ext uri="{BB962C8B-B14F-4D97-AF65-F5344CB8AC3E}">
        <p14:creationId xmlns="" xmlns:p14="http://schemas.microsoft.com/office/powerpoint/2010/main" val="141136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342479"/>
          </a:xfrm>
        </p:spPr>
        <p:txBody>
          <a:bodyPr>
            <a:normAutofit/>
          </a:bodyPr>
          <a:lstStyle/>
          <a:p>
            <a:pPr algn="ctr"/>
            <a:r>
              <a:rPr lang="sk-SK" sz="3600" dirty="0" smtClean="0"/>
              <a:t>Celosvetové finále v roku </a:t>
            </a:r>
            <a:r>
              <a:rPr lang="sk-SK" sz="3600" dirty="0" smtClean="0"/>
              <a:t>2020 </a:t>
            </a:r>
            <a:r>
              <a:rPr lang="sk-SK" sz="3600" dirty="0" smtClean="0"/>
              <a:t>bude </a:t>
            </a:r>
            <a:r>
              <a:rPr lang="sk-SK" sz="3600" dirty="0"/>
              <a:t/>
            </a:r>
            <a:br>
              <a:rPr lang="sk-SK" sz="3600" dirty="0"/>
            </a:br>
            <a:r>
              <a:rPr lang="sk-SK" sz="3600" dirty="0" smtClean="0"/>
              <a:t>17. až 19. júla 2020 </a:t>
            </a:r>
            <a:r>
              <a:rPr lang="sk-SK" sz="3600" dirty="0"/>
              <a:t>v </a:t>
            </a:r>
            <a:r>
              <a:rPr lang="sk-SK" sz="3600" dirty="0" err="1"/>
              <a:t>Kaga</a:t>
            </a:r>
            <a:r>
              <a:rPr lang="sk-SK" sz="3600" dirty="0" smtClean="0"/>
              <a:t>, Japonsko</a:t>
            </a:r>
            <a:endParaRPr lang="sk-SK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1713425"/>
            <a:ext cx="4292490" cy="51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101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err="1" smtClean="0"/>
              <a:t>aMazing</a:t>
            </a:r>
            <a:r>
              <a:rPr lang="sk-SK" dirty="0" smtClean="0"/>
              <a:t> </a:t>
            </a:r>
            <a:r>
              <a:rPr lang="sk-SK" sz="4000" dirty="0" smtClean="0"/>
              <a:t>–kategória určená pre najmenších súťažiacich</a:t>
            </a:r>
            <a:endParaRPr lang="sk-SK" sz="40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7737677" cy="5157192"/>
          </a:xfrm>
        </p:spPr>
      </p:pic>
    </p:spTree>
    <p:extLst>
      <p:ext uri="{BB962C8B-B14F-4D97-AF65-F5344CB8AC3E}">
        <p14:creationId xmlns="" xmlns:p14="http://schemas.microsoft.com/office/powerpoint/2010/main" val="192322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10764" y="1"/>
            <a:ext cx="3504585" cy="6209071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51520" y="404664"/>
            <a:ext cx="5455937" cy="6091084"/>
          </a:xfrm>
        </p:spPr>
        <p:txBody>
          <a:bodyPr>
            <a:normAutofit/>
          </a:bodyPr>
          <a:lstStyle/>
          <a:p>
            <a:r>
              <a:rPr lang="sk-SK" b="1" dirty="0"/>
              <a:t>Toto sú rozmery (v </a:t>
            </a:r>
            <a:r>
              <a:rPr lang="sk-SK" b="1" dirty="0" smtClean="0"/>
              <a:t>palcoch</a:t>
            </a:r>
            <a:r>
              <a:rPr lang="sk-SK" b="1" dirty="0"/>
              <a:t>) pre všetky kusy, ktoré sa používajú na zostrojenie trate </a:t>
            </a:r>
            <a:r>
              <a:rPr lang="sk-SK" b="1" dirty="0" err="1"/>
              <a:t>Challenge</a:t>
            </a:r>
            <a:r>
              <a:rPr lang="sk-SK" b="1" dirty="0"/>
              <a:t> v strednej škole.</a:t>
            </a:r>
          </a:p>
          <a:p>
            <a:r>
              <a:rPr lang="sk-SK" b="1" dirty="0" smtClean="0"/>
              <a:t>Materiálom </a:t>
            </a:r>
            <a:r>
              <a:rPr lang="sk-SK" b="1" dirty="0"/>
              <a:t>koľaje je drevotriesková doska s </a:t>
            </a:r>
            <a:r>
              <a:rPr lang="sk-SK" b="1" dirty="0" smtClean="0"/>
              <a:t>hrúbkou približne </a:t>
            </a:r>
            <a:r>
              <a:rPr lang="sk-SK" b="1" dirty="0"/>
              <a:t>1,9 cm (0,75 palca) a šírkou približne 23,5 cm (9,25 palca).</a:t>
            </a:r>
          </a:p>
          <a:p>
            <a:r>
              <a:rPr lang="sk-SK" b="1" dirty="0" smtClean="0"/>
              <a:t>Divízie </a:t>
            </a:r>
            <a:r>
              <a:rPr lang="sk-SK" b="1" dirty="0"/>
              <a:t>základnej </a:t>
            </a:r>
            <a:r>
              <a:rPr lang="sk-SK" b="1" dirty="0" smtClean="0"/>
              <a:t>školy NEPOUŽÍVAJÚ </a:t>
            </a:r>
            <a:r>
              <a:rPr lang="sk-SK" b="1" dirty="0"/>
              <a:t>všetky </a:t>
            </a:r>
            <a:r>
              <a:rPr lang="sk-SK" b="1" dirty="0" smtClean="0"/>
              <a:t>diely.</a:t>
            </a:r>
            <a:endParaRPr lang="sk-SK" b="1" dirty="0"/>
          </a:p>
          <a:p>
            <a:r>
              <a:rPr lang="sk-SK" b="1" dirty="0" smtClean="0"/>
              <a:t>Príklady uloženia sú na nasledujúcich  stránkach</a:t>
            </a:r>
            <a:endParaRPr lang="sk-SK" b="1" dirty="0"/>
          </a:p>
        </p:txBody>
      </p:sp>
      <p:sp>
        <p:nvSpPr>
          <p:cNvPr id="4" name="Shape 84"/>
          <p:cNvSpPr/>
          <p:nvPr/>
        </p:nvSpPr>
        <p:spPr>
          <a:xfrm>
            <a:off x="5924480" y="238359"/>
            <a:ext cx="2743200" cy="68579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49”    ES/MS/HS</a:t>
            </a:r>
          </a:p>
        </p:txBody>
      </p:sp>
      <p:sp>
        <p:nvSpPr>
          <p:cNvPr id="5" name="Shape 85"/>
          <p:cNvSpPr/>
          <p:nvPr/>
        </p:nvSpPr>
        <p:spPr>
          <a:xfrm>
            <a:off x="5943822" y="1136345"/>
            <a:ext cx="2743200" cy="68579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49”    ES/MS/HS</a:t>
            </a:r>
          </a:p>
        </p:txBody>
      </p:sp>
      <p:sp>
        <p:nvSpPr>
          <p:cNvPr id="6" name="Shape 86"/>
          <p:cNvSpPr/>
          <p:nvPr/>
        </p:nvSpPr>
        <p:spPr>
          <a:xfrm>
            <a:off x="5922726" y="2064816"/>
            <a:ext cx="2228849" cy="68579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39 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½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    MS/HS</a:t>
            </a:r>
          </a:p>
        </p:txBody>
      </p:sp>
      <p:sp>
        <p:nvSpPr>
          <p:cNvPr id="7" name="Shape 87"/>
          <p:cNvSpPr/>
          <p:nvPr/>
        </p:nvSpPr>
        <p:spPr>
          <a:xfrm>
            <a:off x="5922725" y="3730079"/>
            <a:ext cx="1714500" cy="68579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30”   ES/MS/HS</a:t>
            </a:r>
          </a:p>
        </p:txBody>
      </p:sp>
      <p:sp>
        <p:nvSpPr>
          <p:cNvPr id="8" name="Shape 88"/>
          <p:cNvSpPr/>
          <p:nvPr/>
        </p:nvSpPr>
        <p:spPr>
          <a:xfrm>
            <a:off x="5943822" y="4536622"/>
            <a:ext cx="1371600" cy="68579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24”   MS/HS</a:t>
            </a:r>
          </a:p>
        </p:txBody>
      </p:sp>
      <p:sp>
        <p:nvSpPr>
          <p:cNvPr id="9" name="Shape 89"/>
          <p:cNvSpPr/>
          <p:nvPr/>
        </p:nvSpPr>
        <p:spPr>
          <a:xfrm>
            <a:off x="7679419" y="3730079"/>
            <a:ext cx="1028699" cy="68579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 ½” 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ES/MS/HS</a:t>
            </a:r>
          </a:p>
        </p:txBody>
      </p:sp>
      <p:sp>
        <p:nvSpPr>
          <p:cNvPr id="10" name="Shape 90"/>
          <p:cNvSpPr/>
          <p:nvPr/>
        </p:nvSpPr>
        <p:spPr>
          <a:xfrm rot="10800000">
            <a:off x="8193769" y="2064816"/>
            <a:ext cx="514349" cy="685799"/>
          </a:xfrm>
          <a:prstGeom prst="rtTriangle">
            <a:avLst/>
          </a:prstGeom>
          <a:solidFill>
            <a:srgbClr val="FFFF00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91"/>
          <p:cNvSpPr/>
          <p:nvPr/>
        </p:nvSpPr>
        <p:spPr>
          <a:xfrm>
            <a:off x="8172673" y="2064816"/>
            <a:ext cx="514349" cy="685799"/>
          </a:xfrm>
          <a:prstGeom prst="rtTriangle">
            <a:avLst/>
          </a:prstGeom>
          <a:solidFill>
            <a:srgbClr val="FFFF00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92"/>
          <p:cNvSpPr/>
          <p:nvPr/>
        </p:nvSpPr>
        <p:spPr>
          <a:xfrm>
            <a:off x="5922726" y="2923536"/>
            <a:ext cx="2228849" cy="68579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39 ½”     HS</a:t>
            </a:r>
          </a:p>
        </p:txBody>
      </p:sp>
      <p:sp>
        <p:nvSpPr>
          <p:cNvPr id="13" name="Shape 93"/>
          <p:cNvSpPr/>
          <p:nvPr/>
        </p:nvSpPr>
        <p:spPr>
          <a:xfrm>
            <a:off x="8193769" y="2949406"/>
            <a:ext cx="514349" cy="685799"/>
          </a:xfrm>
          <a:prstGeom prst="rtTriangle">
            <a:avLst/>
          </a:prstGeom>
          <a:solidFill>
            <a:srgbClr val="FFFF00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94"/>
          <p:cNvSpPr/>
          <p:nvPr/>
        </p:nvSpPr>
        <p:spPr>
          <a:xfrm rot="10800000">
            <a:off x="8193769" y="2923536"/>
            <a:ext cx="514349" cy="685799"/>
          </a:xfrm>
          <a:prstGeom prst="rtTriangle">
            <a:avLst/>
          </a:prstGeom>
          <a:solidFill>
            <a:srgbClr val="FFFF00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15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/>
          <a:lstStyle/>
          <a:p>
            <a:pPr algn="ctr"/>
            <a:r>
              <a:rPr lang="sk-SK" b="1" i="1" dirty="0" smtClean="0"/>
              <a:t>AMAVET klub 549,  Martin</a:t>
            </a:r>
            <a:endParaRPr lang="sk-SK" b="1" i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k-SK" dirty="0" smtClean="0"/>
              <a:t>  </a:t>
            </a:r>
            <a:r>
              <a:rPr lang="sk-SK" b="1" dirty="0" smtClean="0"/>
              <a:t>V priebehu školského roka sa členovia klubu 549 zapájajú do jednotlivých robotických súťaží</a:t>
            </a:r>
          </a:p>
          <a:p>
            <a:r>
              <a:rPr lang="sk-SK" dirty="0"/>
              <a:t>v </a:t>
            </a:r>
            <a:r>
              <a:rPr lang="sk-SK" dirty="0" smtClean="0"/>
              <a:t>koncom novembra </a:t>
            </a:r>
            <a:r>
              <a:rPr lang="sk-SK" dirty="0" smtClean="0"/>
              <a:t>začínali </a:t>
            </a:r>
            <a:r>
              <a:rPr lang="sk-SK" dirty="0"/>
              <a:t>robotické súťaže v novom školskom roku </a:t>
            </a:r>
            <a:r>
              <a:rPr lang="sk-SK" dirty="0" err="1"/>
              <a:t>Celoslovenkým</a:t>
            </a:r>
            <a:r>
              <a:rPr lang="sk-SK" dirty="0"/>
              <a:t> finále </a:t>
            </a:r>
            <a:r>
              <a:rPr lang="sk-SK" dirty="0" smtClean="0"/>
              <a:t>súťaže </a:t>
            </a:r>
            <a:r>
              <a:rPr lang="sk-SK" dirty="0" err="1" smtClean="0"/>
              <a:t>RoboRAVE</a:t>
            </a:r>
            <a:r>
              <a:rPr lang="sk-SK" dirty="0" smtClean="0"/>
              <a:t> Slovensko súťažou </a:t>
            </a:r>
            <a:r>
              <a:rPr lang="sk-SK" dirty="0" err="1" smtClean="0"/>
              <a:t>Robo-SUMO</a:t>
            </a:r>
            <a:endParaRPr lang="sk-SK" dirty="0" smtClean="0"/>
          </a:p>
          <a:p>
            <a:r>
              <a:rPr lang="sk-SK" dirty="0" smtClean="0"/>
              <a:t>v decembri až januári prebiehajú regionálne súťaže Prvej lego ligy – FLL, ktorej finále je vo februári</a:t>
            </a:r>
          </a:p>
          <a:p>
            <a:r>
              <a:rPr lang="sk-SK" dirty="0" smtClean="0"/>
              <a:t>v </a:t>
            </a:r>
            <a:r>
              <a:rPr lang="sk-SK" dirty="0"/>
              <a:t>marci 2020 bude aj </a:t>
            </a:r>
            <a:r>
              <a:rPr lang="sk-SK" dirty="0" err="1"/>
              <a:t>G-robot</a:t>
            </a:r>
            <a:r>
              <a:rPr lang="sk-SK" dirty="0"/>
              <a:t> na martinskom Gymnáziu </a:t>
            </a:r>
            <a:r>
              <a:rPr lang="sk-SK" dirty="0" smtClean="0"/>
              <a:t>V. </a:t>
            </a:r>
            <a:r>
              <a:rPr lang="sk-SK" dirty="0" err="1" smtClean="0"/>
              <a:t>Paulinyho-Tótha</a:t>
            </a:r>
            <a:endParaRPr lang="sk-SK" dirty="0"/>
          </a:p>
          <a:p>
            <a:r>
              <a:rPr lang="sk-SK" dirty="0" smtClean="0"/>
              <a:t>v apríli je finále </a:t>
            </a:r>
            <a:r>
              <a:rPr lang="sk-SK" dirty="0" err="1" smtClean="0"/>
              <a:t>RoboCup</a:t>
            </a:r>
            <a:r>
              <a:rPr lang="sk-SK" dirty="0" smtClean="0"/>
              <a:t> – </a:t>
            </a:r>
            <a:r>
              <a:rPr lang="sk-SK" dirty="0" smtClean="0"/>
              <a:t>Junior</a:t>
            </a:r>
          </a:p>
          <a:p>
            <a:r>
              <a:rPr lang="sk-SK" dirty="0" smtClean="0"/>
              <a:t>v máji, 7.05. 2020 bude druhá časť </a:t>
            </a:r>
            <a:r>
              <a:rPr lang="sk-SK" dirty="0" err="1" smtClean="0"/>
              <a:t>RoboRAVE</a:t>
            </a:r>
            <a:r>
              <a:rPr lang="sk-SK" dirty="0" smtClean="0"/>
              <a:t> Slovensko 2020, </a:t>
            </a:r>
            <a:r>
              <a:rPr lang="sk-SK" dirty="0" smtClean="0"/>
              <a:t>Gymnázium Viliama </a:t>
            </a:r>
            <a:r>
              <a:rPr lang="sk-SK" dirty="0" err="1" smtClean="0"/>
              <a:t>Paulinyho</a:t>
            </a:r>
            <a:r>
              <a:rPr lang="sk-SK" dirty="0" smtClean="0"/>
              <a:t> Tótha, Malá hora 3, 036 01 Martin</a:t>
            </a:r>
            <a:endParaRPr lang="sk-SK" sz="1900" dirty="0" smtClean="0"/>
          </a:p>
          <a:p>
            <a:r>
              <a:rPr lang="sk-SK" dirty="0" smtClean="0"/>
              <a:t>a </a:t>
            </a:r>
            <a:r>
              <a:rPr lang="sk-SK" dirty="0" smtClean="0"/>
              <a:t>začiatkom júna končia súťaže v školskom roku súťažou RBA na Gymnáziu Alejová v Košiciach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/>
        </p:nvSpPr>
        <p:spPr>
          <a:xfrm>
            <a:off x="3269399" y="170300"/>
            <a:ext cx="485055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1" name="Shape 101"/>
          <p:cNvGrpSpPr/>
          <p:nvPr/>
        </p:nvGrpSpPr>
        <p:grpSpPr>
          <a:xfrm>
            <a:off x="1631012" y="197198"/>
            <a:ext cx="5431676" cy="6660803"/>
            <a:chOff x="2174682" y="197197"/>
            <a:chExt cx="7242235" cy="6660803"/>
          </a:xfrm>
        </p:grpSpPr>
        <p:sp>
          <p:nvSpPr>
            <p:cNvPr id="102" name="Shape 102"/>
            <p:cNvSpPr/>
            <p:nvPr/>
          </p:nvSpPr>
          <p:spPr>
            <a:xfrm rot="-2717897">
              <a:off x="4236633" y="4397200"/>
              <a:ext cx="3657600" cy="6858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</a:p>
          </p:txBody>
        </p:sp>
        <p:sp>
          <p:nvSpPr>
            <p:cNvPr id="103" name="Shape 103"/>
            <p:cNvSpPr/>
            <p:nvPr/>
          </p:nvSpPr>
          <p:spPr>
            <a:xfrm rot="-5400000">
              <a:off x="700349" y="4676399"/>
              <a:ext cx="3657600" cy="685799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</a:p>
          </p:txBody>
        </p:sp>
        <p:sp>
          <p:nvSpPr>
            <p:cNvPr id="104" name="Shape 104"/>
            <p:cNvSpPr/>
            <p:nvPr/>
          </p:nvSpPr>
          <p:spPr>
            <a:xfrm>
              <a:off x="3359901" y="1570298"/>
              <a:ext cx="2971799" cy="685799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3.25 </a:t>
              </a:r>
            </a:p>
          </p:txBody>
        </p:sp>
        <p:sp>
          <p:nvSpPr>
            <p:cNvPr id="105" name="Shape 105"/>
            <p:cNvSpPr/>
            <p:nvPr/>
          </p:nvSpPr>
          <p:spPr>
            <a:xfrm rot="-8076442">
              <a:off x="6158495" y="2033863"/>
              <a:ext cx="2971800" cy="6858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3.25</a:t>
              </a:r>
            </a:p>
          </p:txBody>
        </p:sp>
        <p:sp>
          <p:nvSpPr>
            <p:cNvPr id="106" name="Shape 106"/>
            <p:cNvSpPr/>
            <p:nvPr/>
          </p:nvSpPr>
          <p:spPr>
            <a:xfrm rot="2716025">
              <a:off x="2820781" y="4385845"/>
              <a:ext cx="2285999" cy="6858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2.5</a:t>
              </a:r>
            </a:p>
          </p:txBody>
        </p:sp>
        <p:sp>
          <p:nvSpPr>
            <p:cNvPr id="107" name="Shape 107"/>
            <p:cNvSpPr/>
            <p:nvPr/>
          </p:nvSpPr>
          <p:spPr>
            <a:xfrm>
              <a:off x="7588117" y="3698321"/>
              <a:ext cx="1828800" cy="685799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</a:p>
          </p:txBody>
        </p:sp>
        <p:sp>
          <p:nvSpPr>
            <p:cNvPr id="108" name="Shape 108"/>
            <p:cNvSpPr/>
            <p:nvPr/>
          </p:nvSpPr>
          <p:spPr>
            <a:xfrm rot="-5400000">
              <a:off x="6902317" y="3698321"/>
              <a:ext cx="685799" cy="685799"/>
            </a:xfrm>
            <a:prstGeom prst="rtTriangle">
              <a:avLst/>
            </a:prstGeom>
            <a:solidFill>
              <a:srgbClr val="FFFF00"/>
            </a:solidFill>
            <a:ln w="12700" cap="flat" cmpd="sng">
              <a:solidFill>
                <a:srgbClr val="42719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Shape 109"/>
            <p:cNvSpPr/>
            <p:nvPr/>
          </p:nvSpPr>
          <p:spPr>
            <a:xfrm rot="-8115549">
              <a:off x="2557069" y="3332528"/>
              <a:ext cx="685800" cy="685800"/>
            </a:xfrm>
            <a:prstGeom prst="rtTriangle">
              <a:avLst/>
            </a:prstGeom>
            <a:solidFill>
              <a:srgbClr val="FFFF00"/>
            </a:solidFill>
            <a:ln w="12700" cap="flat" cmpd="sng">
              <a:solidFill>
                <a:srgbClr val="42719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Shape 110"/>
            <p:cNvSpPr/>
            <p:nvPr/>
          </p:nvSpPr>
          <p:spPr>
            <a:xfrm rot="8102452">
              <a:off x="8589082" y="3334365"/>
              <a:ext cx="685800" cy="685800"/>
            </a:xfrm>
            <a:prstGeom prst="rtTriangle">
              <a:avLst/>
            </a:prstGeom>
            <a:solidFill>
              <a:srgbClr val="FFFF00"/>
            </a:solidFill>
            <a:ln w="12700" cap="flat" cmpd="sng">
              <a:solidFill>
                <a:srgbClr val="42719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Shape 111"/>
            <p:cNvSpPr/>
            <p:nvPr/>
          </p:nvSpPr>
          <p:spPr>
            <a:xfrm>
              <a:off x="6346512" y="1572995"/>
              <a:ext cx="685799" cy="685799"/>
            </a:xfrm>
            <a:prstGeom prst="rtTriangle">
              <a:avLst/>
            </a:prstGeom>
            <a:solidFill>
              <a:srgbClr val="FFFF00"/>
            </a:solidFill>
            <a:ln w="12700" cap="flat" cmpd="sng">
              <a:solidFill>
                <a:srgbClr val="42719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Shape 112"/>
            <p:cNvSpPr/>
            <p:nvPr/>
          </p:nvSpPr>
          <p:spPr>
            <a:xfrm>
              <a:off x="2174682" y="6630621"/>
              <a:ext cx="697367" cy="227378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42719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Start</a:t>
              </a:r>
            </a:p>
          </p:txBody>
        </p:sp>
        <p:sp>
          <p:nvSpPr>
            <p:cNvPr id="113" name="Shape 113"/>
            <p:cNvSpPr/>
            <p:nvPr/>
          </p:nvSpPr>
          <p:spPr>
            <a:xfrm rot="-5400000">
              <a:off x="3027219" y="540096"/>
              <a:ext cx="1371599" cy="685799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1.5</a:t>
              </a:r>
            </a:p>
          </p:txBody>
        </p:sp>
      </p:grpSp>
      <p:sp>
        <p:nvSpPr>
          <p:cNvPr id="114" name="Shape 114"/>
          <p:cNvSpPr/>
          <p:nvPr/>
        </p:nvSpPr>
        <p:spPr>
          <a:xfrm>
            <a:off x="2529015" y="169938"/>
            <a:ext cx="523025" cy="22737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</a:t>
            </a:r>
          </a:p>
        </p:txBody>
      </p:sp>
    </p:spTree>
    <p:extLst>
      <p:ext uri="{BB962C8B-B14F-4D97-AF65-F5344CB8AC3E}">
        <p14:creationId xmlns="" xmlns:p14="http://schemas.microsoft.com/office/powerpoint/2010/main" val="274708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 rot="-2717897">
            <a:off x="2920739" y="4229707"/>
            <a:ext cx="3657600" cy="51435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120" name="Shape 120"/>
          <p:cNvSpPr/>
          <p:nvPr/>
        </p:nvSpPr>
        <p:spPr>
          <a:xfrm rot="-5400000">
            <a:off x="268526" y="4508907"/>
            <a:ext cx="3657600" cy="51434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121" name="Shape 121"/>
          <p:cNvSpPr/>
          <p:nvPr/>
        </p:nvSpPr>
        <p:spPr>
          <a:xfrm rot="-8076442">
            <a:off x="4447860" y="1866370"/>
            <a:ext cx="2971800" cy="51435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3.25</a:t>
            </a:r>
          </a:p>
        </p:txBody>
      </p:sp>
      <p:sp>
        <p:nvSpPr>
          <p:cNvPr id="122" name="Shape 122"/>
          <p:cNvSpPr/>
          <p:nvPr/>
        </p:nvSpPr>
        <p:spPr>
          <a:xfrm rot="2716025">
            <a:off x="2030299" y="4218350"/>
            <a:ext cx="2285999" cy="51435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2.5</a:t>
            </a:r>
          </a:p>
        </p:txBody>
      </p:sp>
      <p:sp>
        <p:nvSpPr>
          <p:cNvPr id="123" name="Shape 123"/>
          <p:cNvSpPr/>
          <p:nvPr/>
        </p:nvSpPr>
        <p:spPr>
          <a:xfrm>
            <a:off x="5891552" y="3445102"/>
            <a:ext cx="1371600" cy="68579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124" name="Shape 124"/>
          <p:cNvSpPr/>
          <p:nvPr/>
        </p:nvSpPr>
        <p:spPr>
          <a:xfrm rot="-5400000">
            <a:off x="5291477" y="3530827"/>
            <a:ext cx="685799" cy="514349"/>
          </a:xfrm>
          <a:prstGeom prst="rtTriangle">
            <a:avLst/>
          </a:prstGeom>
          <a:solidFill>
            <a:srgbClr val="FFFF00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Shape 125"/>
          <p:cNvSpPr/>
          <p:nvPr/>
        </p:nvSpPr>
        <p:spPr>
          <a:xfrm rot="-8115549">
            <a:off x="2118266" y="3079310"/>
            <a:ext cx="514350" cy="685800"/>
          </a:xfrm>
          <a:prstGeom prst="rtTriangle">
            <a:avLst/>
          </a:prstGeom>
          <a:solidFill>
            <a:srgbClr val="FFFF00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/>
          <p:nvPr/>
        </p:nvSpPr>
        <p:spPr>
          <a:xfrm rot="8102452">
            <a:off x="6642275" y="3081147"/>
            <a:ext cx="514350" cy="685800"/>
          </a:xfrm>
          <a:prstGeom prst="rtTriangle">
            <a:avLst/>
          </a:prstGeom>
          <a:solidFill>
            <a:srgbClr val="FFFF00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4960348" y="1319777"/>
            <a:ext cx="514349" cy="685799"/>
          </a:xfrm>
          <a:prstGeom prst="rtTriangle">
            <a:avLst/>
          </a:prstGeom>
          <a:solidFill>
            <a:srgbClr val="FFFF00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1831475" y="6377401"/>
            <a:ext cx="523025" cy="22737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2279079" y="248725"/>
            <a:ext cx="533025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3931648" y="1319777"/>
            <a:ext cx="1028699" cy="68579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1.5</a:t>
            </a:r>
          </a:p>
        </p:txBody>
      </p:sp>
      <p:sp>
        <p:nvSpPr>
          <p:cNvPr id="131" name="Shape 131"/>
          <p:cNvSpPr/>
          <p:nvPr/>
        </p:nvSpPr>
        <p:spPr>
          <a:xfrm rot="-5400000">
            <a:off x="3668232" y="1581857"/>
            <a:ext cx="697367" cy="17053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</a:t>
            </a:r>
          </a:p>
        </p:txBody>
      </p:sp>
    </p:spTree>
    <p:extLst>
      <p:ext uri="{BB962C8B-B14F-4D97-AF65-F5344CB8AC3E}">
        <p14:creationId xmlns="" xmlns:p14="http://schemas.microsoft.com/office/powerpoint/2010/main" val="375247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 rot="-2717897">
            <a:off x="3324542" y="3504132"/>
            <a:ext cx="3657600" cy="51435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137" name="Shape 137"/>
          <p:cNvSpPr/>
          <p:nvPr/>
        </p:nvSpPr>
        <p:spPr>
          <a:xfrm rot="-5400000">
            <a:off x="672329" y="3783330"/>
            <a:ext cx="3657600" cy="51434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138" name="Shape 138"/>
          <p:cNvSpPr/>
          <p:nvPr/>
        </p:nvSpPr>
        <p:spPr>
          <a:xfrm rot="2716025">
            <a:off x="2434102" y="3492775"/>
            <a:ext cx="2285999" cy="51435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2.5</a:t>
            </a:r>
          </a:p>
        </p:txBody>
      </p:sp>
      <p:sp>
        <p:nvSpPr>
          <p:cNvPr id="139" name="Shape 139"/>
          <p:cNvSpPr/>
          <p:nvPr/>
        </p:nvSpPr>
        <p:spPr>
          <a:xfrm rot="-5400000">
            <a:off x="5695279" y="2805252"/>
            <a:ext cx="685799" cy="514349"/>
          </a:xfrm>
          <a:prstGeom prst="rtTriangle">
            <a:avLst/>
          </a:prstGeom>
          <a:solidFill>
            <a:srgbClr val="FFFF00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/>
          <p:cNvSpPr/>
          <p:nvPr/>
        </p:nvSpPr>
        <p:spPr>
          <a:xfrm rot="-8115549">
            <a:off x="2522068" y="2353734"/>
            <a:ext cx="514350" cy="685800"/>
          </a:xfrm>
          <a:prstGeom prst="rtTriangle">
            <a:avLst/>
          </a:prstGeom>
          <a:solidFill>
            <a:srgbClr val="FFFF00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 txBox="1"/>
          <p:nvPr/>
        </p:nvSpPr>
        <p:spPr>
          <a:xfrm>
            <a:off x="2042456" y="512750"/>
            <a:ext cx="5816025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2015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Elementary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Design- 4 Sections</a:t>
            </a:r>
          </a:p>
        </p:txBody>
      </p:sp>
      <p:sp>
        <p:nvSpPr>
          <p:cNvPr id="142" name="Shape 142"/>
          <p:cNvSpPr/>
          <p:nvPr/>
        </p:nvSpPr>
        <p:spPr>
          <a:xfrm>
            <a:off x="2235279" y="5641926"/>
            <a:ext cx="523025" cy="22737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</a:t>
            </a:r>
          </a:p>
        </p:txBody>
      </p:sp>
      <p:sp>
        <p:nvSpPr>
          <p:cNvPr id="143" name="Shape 143"/>
          <p:cNvSpPr/>
          <p:nvPr/>
        </p:nvSpPr>
        <p:spPr>
          <a:xfrm>
            <a:off x="6300943" y="2719527"/>
            <a:ext cx="1028699" cy="68579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1.5</a:t>
            </a:r>
          </a:p>
        </p:txBody>
      </p:sp>
      <p:sp>
        <p:nvSpPr>
          <p:cNvPr id="144" name="Shape 144"/>
          <p:cNvSpPr/>
          <p:nvPr/>
        </p:nvSpPr>
        <p:spPr>
          <a:xfrm rot="5400000">
            <a:off x="6901279" y="2982944"/>
            <a:ext cx="697367" cy="17053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</a:t>
            </a:r>
          </a:p>
        </p:txBody>
      </p:sp>
    </p:spTree>
    <p:extLst>
      <p:ext uri="{BB962C8B-B14F-4D97-AF65-F5344CB8AC3E}">
        <p14:creationId xmlns="" xmlns:p14="http://schemas.microsoft.com/office/powerpoint/2010/main" val="219964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700338" y="260350"/>
          <a:ext cx="4594225" cy="5946775"/>
        </p:xfrm>
        <a:graphic>
          <a:graphicData uri="http://schemas.openxmlformats.org/presentationml/2006/ole">
            <p:oleObj spid="_x0000_s2050" name="Acrobat Document" r:id="rId3" imgW="5829138" imgH="7543648" progId="AcroExch.Document.DC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altLang="sk-SK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07505" y="1761243"/>
            <a:ext cx="8928992" cy="4980125"/>
          </a:xfrm>
        </p:spPr>
        <p:txBody>
          <a:bodyPr/>
          <a:lstStyle/>
          <a:p>
            <a:pPr marL="0" marR="45720" indent="0" algn="ctr">
              <a:spcBef>
                <a:spcPts val="408"/>
              </a:spcBef>
            </a:pPr>
            <a:r>
              <a:rPr lang="sk-SK" altLang="sk-SK" b="1" dirty="0" smtClean="0"/>
              <a:t>7. mája </a:t>
            </a:r>
            <a:r>
              <a:rPr lang="sk-SK" altLang="sk-SK" b="1" dirty="0" smtClean="0"/>
              <a:t>2020, v </a:t>
            </a:r>
            <a:r>
              <a:rPr lang="sk-SK" altLang="sk-SK" b="1" dirty="0" smtClean="0"/>
              <a:t>priestoroch </a:t>
            </a:r>
            <a:r>
              <a:rPr lang="sk-SK" sz="2800" b="1" dirty="0" smtClean="0">
                <a:solidFill>
                  <a:srgbClr val="002060"/>
                </a:solidFill>
              </a:rPr>
              <a:t>Gymnázia </a:t>
            </a:r>
            <a:r>
              <a:rPr lang="sk-SK" sz="2800" b="1" dirty="0" smtClean="0">
                <a:solidFill>
                  <a:srgbClr val="002060"/>
                </a:solidFill>
              </a:rPr>
              <a:t>Viliama </a:t>
            </a:r>
            <a:r>
              <a:rPr lang="sk-SK" sz="2800" b="1" dirty="0" err="1" smtClean="0">
                <a:solidFill>
                  <a:srgbClr val="002060"/>
                </a:solidFill>
              </a:rPr>
              <a:t>Paulinyho</a:t>
            </a:r>
            <a:r>
              <a:rPr lang="sk-SK" sz="2800" b="1" dirty="0" smtClean="0">
                <a:solidFill>
                  <a:srgbClr val="002060"/>
                </a:solidFill>
              </a:rPr>
              <a:t> Tótha, Malá hora 3, 036 01 Martin</a:t>
            </a:r>
          </a:p>
          <a:p>
            <a:pPr algn="ctr">
              <a:lnSpc>
                <a:spcPct val="90000"/>
              </a:lnSpc>
              <a:buNone/>
            </a:pPr>
            <a:r>
              <a:rPr lang="sk-SK" altLang="sk-SK" dirty="0" smtClean="0"/>
              <a:t>organizuje </a:t>
            </a:r>
            <a:r>
              <a:rPr lang="sk-SK" altLang="sk-SK" dirty="0" smtClean="0"/>
              <a:t>Informačné centrum </a:t>
            </a:r>
            <a:r>
              <a:rPr lang="sk-SK" altLang="sk-SK" dirty="0" smtClean="0"/>
              <a:t>mladých, </a:t>
            </a:r>
            <a:r>
              <a:rPr lang="sk-SK" altLang="sk-SK" dirty="0" err="1" smtClean="0"/>
              <a:t>n.o</a:t>
            </a:r>
            <a:r>
              <a:rPr lang="sk-SK" altLang="sk-SK" dirty="0" smtClean="0"/>
              <a:t>. </a:t>
            </a:r>
            <a:r>
              <a:rPr lang="sk-SK" altLang="sk-SK" dirty="0" smtClean="0"/>
              <a:t>Martin </a:t>
            </a:r>
          </a:p>
          <a:p>
            <a:pPr algn="ctr">
              <a:lnSpc>
                <a:spcPct val="90000"/>
              </a:lnSpc>
              <a:buNone/>
            </a:pPr>
            <a:r>
              <a:rPr lang="sk-SK" altLang="sk-SK" dirty="0" smtClean="0"/>
              <a:t>v </a:t>
            </a:r>
            <a:r>
              <a:rPr lang="sk-SK" altLang="sk-SK" dirty="0" smtClean="0"/>
              <a:t>spolupráci s </a:t>
            </a:r>
            <a:r>
              <a:rPr lang="sk-SK" altLang="sk-SK" dirty="0" smtClean="0"/>
              <a:t>AMAVET </a:t>
            </a:r>
            <a:r>
              <a:rPr lang="sk-SK" altLang="sk-SK" dirty="0" smtClean="0"/>
              <a:t>klubom </a:t>
            </a:r>
            <a:r>
              <a:rPr lang="sk-SK" altLang="sk-SK" dirty="0" smtClean="0"/>
              <a:t>549 z Martina </a:t>
            </a:r>
            <a:r>
              <a:rPr lang="sk-SK" altLang="sk-SK" dirty="0" smtClean="0"/>
              <a:t>a Žilinskou Univerzitou </a:t>
            </a:r>
            <a:br>
              <a:rPr lang="sk-SK" altLang="sk-SK" dirty="0" smtClean="0"/>
            </a:br>
            <a:r>
              <a:rPr lang="sk-SK" altLang="sk-SK" dirty="0" smtClean="0"/>
              <a:t>v Žiline súťaž autonómnych robotov  </a:t>
            </a:r>
            <a:r>
              <a:rPr lang="sk-SK" altLang="sk-SK" dirty="0" err="1" smtClean="0"/>
              <a:t>RoboRAVE</a:t>
            </a:r>
            <a:r>
              <a:rPr lang="sk-SK" altLang="sk-SK" dirty="0" smtClean="0"/>
              <a:t> Slovensko 2020 a dúfame že aj vďaka finančnej podpore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k-SK" altLang="sk-SK" dirty="0" smtClean="0"/>
              <a:t> </a:t>
            </a:r>
          </a:p>
        </p:txBody>
      </p:sp>
      <p:pic>
        <p:nvPicPr>
          <p:cNvPr id="14340" name="Picture 4" descr="LOGO-1v_R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56" y="129468"/>
            <a:ext cx="7848600" cy="16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0880"/>
            <a:ext cx="9144000" cy="2047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305800" cy="2952328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/>
              <a:t>Ďakujem za pozornosť!</a:t>
            </a:r>
            <a:br>
              <a:rPr lang="sk-SK" b="1" dirty="0" smtClean="0"/>
            </a:b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 smtClean="0"/>
              <a:t>Prajem príjemné zajtrajšie Valné zhromaždenie RMŽK</a:t>
            </a:r>
            <a:br>
              <a:rPr lang="sk-SK" b="1" dirty="0" smtClean="0"/>
            </a:br>
            <a:endParaRPr lang="sk-SK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82688" y="2420888"/>
            <a:ext cx="7772400" cy="4320479"/>
          </a:xfrm>
        </p:spPr>
        <p:txBody>
          <a:bodyPr/>
          <a:lstStyle/>
          <a:p>
            <a:r>
              <a:rPr lang="sk-SK" sz="3600" dirty="0" smtClean="0"/>
              <a:t>Robotická súťaž „</a:t>
            </a:r>
            <a:r>
              <a:rPr lang="sk-SK" sz="3600" dirty="0" err="1" smtClean="0"/>
              <a:t>RoboCup</a:t>
            </a:r>
            <a:r>
              <a:rPr lang="sk-SK" sz="3600" dirty="0" smtClean="0"/>
              <a:t> Junior Slovensko“, patrí medzi najstaršie robotické súťaže organizované na Slovensku</a:t>
            </a:r>
          </a:p>
          <a:p>
            <a:r>
              <a:rPr lang="sk-SK" sz="3600" dirty="0" smtClean="0"/>
              <a:t>súťaží sa vo viacerých (5) kategóriách</a:t>
            </a:r>
          </a:p>
          <a:p>
            <a:r>
              <a:rPr lang="sk-SK" sz="3600" dirty="0" smtClean="0"/>
              <a:t>je určená pre žiakov ZŠ, SŠ a tiež aj VŠ </a:t>
            </a:r>
          </a:p>
          <a:p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6632"/>
            <a:ext cx="8128570" cy="1872208"/>
          </a:xfrm>
        </p:spPr>
      </p:pic>
    </p:spTree>
    <p:extLst>
      <p:ext uri="{BB962C8B-B14F-4D97-AF65-F5344CB8AC3E}">
        <p14:creationId xmlns="" xmlns:p14="http://schemas.microsoft.com/office/powerpoint/2010/main" val="371453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b="1" dirty="0" err="1" smtClean="0"/>
              <a:t>First</a:t>
            </a:r>
            <a:r>
              <a:rPr lang="sk-SK" b="1" dirty="0" smtClean="0"/>
              <a:t> LEGO </a:t>
            </a:r>
            <a:r>
              <a:rPr lang="sk-SK" b="1" dirty="0" err="1" smtClean="0"/>
              <a:t>league</a:t>
            </a:r>
            <a:r>
              <a:rPr lang="sk-SK" b="1" dirty="0" smtClean="0"/>
              <a:t>  (FLL) </a:t>
            </a:r>
            <a:br>
              <a:rPr lang="sk-SK" b="1" dirty="0" smtClean="0"/>
            </a:br>
            <a:r>
              <a:rPr lang="sk-SK" b="1" dirty="0" smtClean="0"/>
              <a:t>na </a:t>
            </a:r>
            <a:r>
              <a:rPr lang="sk-SK" b="1" dirty="0" smtClean="0"/>
              <a:t>Slovensku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2017712"/>
            <a:ext cx="8775576" cy="4723656"/>
          </a:xfrm>
        </p:spPr>
        <p:txBody>
          <a:bodyPr>
            <a:normAutofit lnSpcReduction="10000"/>
          </a:bodyPr>
          <a:lstStyle/>
          <a:p>
            <a:r>
              <a:rPr lang="sk-SK" sz="2000" dirty="0"/>
              <a:t>FLL je </a:t>
            </a:r>
            <a:r>
              <a:rPr lang="sk-SK" sz="2000" dirty="0" smtClean="0"/>
              <a:t>jedna z najväčších svetových súťaží </a:t>
            </a:r>
            <a:r>
              <a:rPr lang="sk-SK" sz="2000" dirty="0"/>
              <a:t>v stavbe a programovaní </a:t>
            </a:r>
            <a:r>
              <a:rPr lang="sk-SK" sz="2000" dirty="0" smtClean="0"/>
              <a:t>robotov,</a:t>
            </a:r>
            <a:endParaRPr lang="sk-SK" sz="2000" dirty="0"/>
          </a:p>
          <a:p>
            <a:r>
              <a:rPr lang="sk-SK" sz="2000" dirty="0"/>
              <a:t>j</a:t>
            </a:r>
            <a:r>
              <a:rPr lang="sk-SK" sz="2000" dirty="0" smtClean="0"/>
              <a:t>e to súťaž </a:t>
            </a:r>
            <a:r>
              <a:rPr lang="sk-SK" sz="2000" dirty="0"/>
              <a:t>tímov: 3-10 </a:t>
            </a:r>
            <a:r>
              <a:rPr lang="sk-SK" sz="2000" dirty="0" smtClean="0"/>
              <a:t>mladých ľudí </a:t>
            </a:r>
            <a:r>
              <a:rPr lang="sk-SK" sz="2000" dirty="0"/>
              <a:t>vo veku od 9 do 16 </a:t>
            </a:r>
            <a:r>
              <a:rPr lang="sk-SK" sz="2000" dirty="0" smtClean="0"/>
              <a:t>rokov,</a:t>
            </a:r>
            <a:endParaRPr lang="sk-SK" sz="2000" dirty="0"/>
          </a:p>
          <a:p>
            <a:r>
              <a:rPr lang="sk-SK" sz="2000" dirty="0"/>
              <a:t>s</a:t>
            </a:r>
            <a:r>
              <a:rPr lang="sk-SK" sz="2000" dirty="0" smtClean="0"/>
              <a:t>úťaž pomáha </a:t>
            </a:r>
            <a:r>
              <a:rPr lang="sk-SK" sz="2000" dirty="0"/>
              <a:t>rozvíjať kreativitu, prezentačné a technické </a:t>
            </a:r>
            <a:r>
              <a:rPr lang="sk-SK" sz="2000" dirty="0" smtClean="0"/>
              <a:t>zručnosti,</a:t>
            </a:r>
            <a:endParaRPr lang="sk-SK" sz="2000" dirty="0"/>
          </a:p>
          <a:p>
            <a:r>
              <a:rPr lang="sk-SK" sz="2000" dirty="0"/>
              <a:t>súťaž pozostáva zo štyroch rovnocenne hodnotených častí:</a:t>
            </a:r>
          </a:p>
          <a:p>
            <a:pPr lvl="1">
              <a:buClr>
                <a:schemeClr val="tx2"/>
              </a:buClr>
              <a:buSzPct val="70000"/>
              <a:buFont typeface="Arial" panose="020B0604020202020204" pitchFamily="34" charset="0"/>
              <a:buChar char="•"/>
            </a:pPr>
            <a:r>
              <a:rPr lang="sk-SK" sz="1800" b="1" dirty="0"/>
              <a:t>Robot Design</a:t>
            </a:r>
          </a:p>
          <a:p>
            <a:pPr lvl="1">
              <a:buClr>
                <a:schemeClr val="tx2"/>
              </a:buClr>
              <a:buSzPct val="70000"/>
              <a:buFont typeface="Arial" panose="020B0604020202020204" pitchFamily="34" charset="0"/>
              <a:buChar char="•"/>
            </a:pPr>
            <a:r>
              <a:rPr lang="sk-SK" sz="1800" b="1" dirty="0"/>
              <a:t>Robot Game</a:t>
            </a:r>
          </a:p>
          <a:p>
            <a:pPr lvl="1">
              <a:buClr>
                <a:schemeClr val="tx2"/>
              </a:buClr>
              <a:buSzPct val="70000"/>
              <a:buFont typeface="Arial" panose="020B0604020202020204" pitchFamily="34" charset="0"/>
              <a:buChar char="•"/>
            </a:pPr>
            <a:r>
              <a:rPr lang="sk-SK" sz="1800" b="1" dirty="0"/>
              <a:t>Prezentácia výskumného projektu</a:t>
            </a:r>
          </a:p>
          <a:p>
            <a:pPr lvl="1">
              <a:buClr>
                <a:schemeClr val="tx2"/>
              </a:buClr>
              <a:buSzPct val="70000"/>
              <a:buFont typeface="Arial" panose="020B0604020202020204" pitchFamily="34" charset="0"/>
              <a:buChar char="•"/>
            </a:pPr>
            <a:r>
              <a:rPr lang="sk-SK" sz="1800" b="1" dirty="0"/>
              <a:t>Tímová práca</a:t>
            </a:r>
          </a:p>
          <a:p>
            <a:r>
              <a:rPr lang="sk-SK" sz="2000" dirty="0"/>
              <a:t>téma súťaže pre tento </a:t>
            </a:r>
            <a:r>
              <a:rPr lang="sk-SK" sz="2000" dirty="0" smtClean="0"/>
              <a:t>školský rok  je: „</a:t>
            </a:r>
            <a:r>
              <a:rPr lang="sk-SK" sz="2000" b="1" i="1" dirty="0"/>
              <a:t>CITY SHAPERSM </a:t>
            </a:r>
            <a:r>
              <a:rPr lang="sk-SK" sz="2000" b="1" i="1" dirty="0" smtClean="0"/>
              <a:t>„</a:t>
            </a:r>
            <a:r>
              <a:rPr lang="sk-SK" sz="2000" dirty="0" smtClean="0"/>
              <a:t> </a:t>
            </a:r>
            <a:r>
              <a:rPr lang="sk-SK" sz="2000" dirty="0"/>
              <a:t>- Navrhujme a budujme lepšie miesta na život a prácu pre </a:t>
            </a:r>
            <a:r>
              <a:rPr lang="sk-SK" sz="2000" dirty="0" smtClean="0"/>
              <a:t>každého,</a:t>
            </a:r>
          </a:p>
          <a:p>
            <a:r>
              <a:rPr lang="sk-SK" sz="2000" dirty="0" smtClean="0"/>
              <a:t>roboti </a:t>
            </a:r>
            <a:r>
              <a:rPr lang="sk-SK" sz="2000" dirty="0"/>
              <a:t>musia byť postavené výlučne zo stavebníc LEGO, </a:t>
            </a:r>
            <a:r>
              <a:rPr lang="sk-SK" sz="2000" dirty="0" smtClean="0"/>
              <a:t>s použitím </a:t>
            </a:r>
            <a:r>
              <a:rPr lang="sk-SK" sz="2000" dirty="0"/>
              <a:t>iba základných senzorov a naprogramované štandardným softvérom, aby súťaž mala jednotnú úroveň technických možností a výsledky tímov boli </a:t>
            </a:r>
            <a:r>
              <a:rPr lang="sk-SK" sz="2000" dirty="0" smtClean="0"/>
              <a:t>porovnateľné.</a:t>
            </a:r>
            <a:endParaRPr lang="sk-SK" sz="2000" i="1" dirty="0"/>
          </a:p>
          <a:p>
            <a:endParaRPr lang="sk-SK" dirty="0" smtClean="0"/>
          </a:p>
        </p:txBody>
      </p:sp>
    </p:spTree>
    <p:extLst>
      <p:ext uri="{BB962C8B-B14F-4D97-AF65-F5344CB8AC3E}">
        <p14:creationId xmlns="" xmlns:p14="http://schemas.microsoft.com/office/powerpoint/2010/main" val="113957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4800" b="1" dirty="0" err="1"/>
              <a:t>First</a:t>
            </a:r>
            <a:r>
              <a:rPr lang="sk-SK" sz="4800" b="1" dirty="0"/>
              <a:t> LEGO </a:t>
            </a:r>
            <a:r>
              <a:rPr lang="sk-SK" sz="4800" b="1" dirty="0" err="1"/>
              <a:t>league</a:t>
            </a:r>
            <a:r>
              <a:rPr lang="sk-SK" sz="4800" b="1" dirty="0"/>
              <a:t>  (FLL) </a:t>
            </a:r>
            <a:r>
              <a:rPr lang="sk-SK" sz="3200" b="1" dirty="0"/>
              <a:t/>
            </a:r>
            <a:br>
              <a:rPr lang="sk-SK" sz="3200" b="1" dirty="0"/>
            </a:br>
            <a:r>
              <a:rPr lang="sk-SK" sz="3200" b="1" dirty="0"/>
              <a:t>na </a:t>
            </a:r>
            <a:r>
              <a:rPr lang="sk-SK" sz="3200" b="1" dirty="0" smtClean="0"/>
              <a:t>Slovensku v </a:t>
            </a:r>
            <a:r>
              <a:rPr lang="sk-SK" sz="3200" b="1" dirty="0" err="1" smtClean="0"/>
              <a:t>šk.roku</a:t>
            </a:r>
            <a:r>
              <a:rPr lang="sk-SK" sz="3200" b="1" dirty="0" smtClean="0"/>
              <a:t> 2019 - 2020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82688" y="2017712"/>
            <a:ext cx="7772400" cy="4651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b="1" dirty="0" smtClean="0"/>
              <a:t>Termíny  </a:t>
            </a:r>
            <a:r>
              <a:rPr lang="sk-SK" sz="2000" b="1" dirty="0"/>
              <a:t>jednotlivých </a:t>
            </a:r>
            <a:r>
              <a:rPr lang="sk-SK" sz="2000" b="1" dirty="0" smtClean="0"/>
              <a:t> regionálnych  turnajov  12. ročníka  FLL </a:t>
            </a:r>
            <a:br>
              <a:rPr lang="sk-SK" sz="2000" b="1" dirty="0" smtClean="0"/>
            </a:br>
            <a:r>
              <a:rPr lang="sk-SK" sz="2000" b="1" dirty="0" smtClean="0"/>
              <a:t>na Slovensku  v  školskom   roku  2019/20:</a:t>
            </a:r>
            <a:endParaRPr lang="sk-SK" sz="2000" dirty="0" smtClean="0"/>
          </a:p>
          <a:p>
            <a:pPr marL="0" indent="0">
              <a:buNone/>
            </a:pPr>
            <a:endParaRPr lang="sk-SK" sz="1000" b="1" u="sng" dirty="0"/>
          </a:p>
          <a:p>
            <a:pPr>
              <a:tabLst>
                <a:tab pos="2155825" algn="l"/>
              </a:tabLst>
            </a:pPr>
            <a:r>
              <a:rPr lang="sk-SK" sz="2400" dirty="0"/>
              <a:t> 29. 11. 2019      </a:t>
            </a:r>
            <a:r>
              <a:rPr lang="sk-SK" sz="2400" dirty="0" smtClean="0"/>
              <a:t>Regionálne </a:t>
            </a:r>
            <a:r>
              <a:rPr lang="sk-SK" sz="2400" dirty="0"/>
              <a:t>kolo Banská Bystrica </a:t>
            </a:r>
            <a:endParaRPr lang="sk-SK" sz="2400" dirty="0" smtClean="0"/>
          </a:p>
          <a:p>
            <a:pPr>
              <a:tabLst>
                <a:tab pos="2155825" algn="l"/>
              </a:tabLst>
            </a:pPr>
            <a:r>
              <a:rPr lang="sk-SK" sz="2400" dirty="0"/>
              <a:t> </a:t>
            </a:r>
            <a:r>
              <a:rPr lang="sk-SK" sz="2400" dirty="0" smtClean="0"/>
              <a:t>  6. 12. 2019  	Regionálne kolo Žilina</a:t>
            </a:r>
          </a:p>
          <a:p>
            <a:pPr>
              <a:tabLst>
                <a:tab pos="2155825" algn="l"/>
              </a:tabLst>
            </a:pPr>
            <a:r>
              <a:rPr lang="sk-SK" sz="2400" dirty="0"/>
              <a:t> 11. 12. 2019      	Regionálne kolo Žiar nad Hronom</a:t>
            </a:r>
          </a:p>
          <a:p>
            <a:pPr>
              <a:tabLst>
                <a:tab pos="2155825" algn="l"/>
              </a:tabLst>
            </a:pPr>
            <a:r>
              <a:rPr lang="sk-SK" sz="2400" dirty="0" smtClean="0"/>
              <a:t>6. 1. 2020	Regionálne </a:t>
            </a:r>
            <a:r>
              <a:rPr lang="sk-SK" sz="2400" dirty="0"/>
              <a:t>kolo </a:t>
            </a:r>
            <a:r>
              <a:rPr lang="sk-SK" sz="2400" dirty="0" smtClean="0"/>
              <a:t>Bratislava</a:t>
            </a:r>
          </a:p>
          <a:p>
            <a:pPr>
              <a:tabLst>
                <a:tab pos="2155825" algn="l"/>
              </a:tabLst>
            </a:pPr>
            <a:r>
              <a:rPr lang="sk-SK" sz="2400" dirty="0" smtClean="0"/>
              <a:t> </a:t>
            </a:r>
            <a:r>
              <a:rPr lang="sk-SK" sz="2400" dirty="0"/>
              <a:t>9. 1 2020      	Regionálne kolo Košice</a:t>
            </a:r>
          </a:p>
          <a:p>
            <a:pPr>
              <a:tabLst>
                <a:tab pos="2155825" algn="l"/>
              </a:tabLst>
            </a:pPr>
            <a:r>
              <a:rPr lang="sk-SK" sz="2400" dirty="0"/>
              <a:t> 10. 1. 2020       </a:t>
            </a:r>
            <a:r>
              <a:rPr lang="sk-SK" sz="2400" dirty="0" smtClean="0"/>
              <a:t>Regionálne </a:t>
            </a:r>
            <a:r>
              <a:rPr lang="sk-SK" sz="2400" dirty="0"/>
              <a:t>kolo Petržalka (BA) </a:t>
            </a:r>
            <a:endParaRPr lang="sk-SK" sz="2400" dirty="0" smtClean="0"/>
          </a:p>
          <a:p>
            <a:pPr>
              <a:tabLst>
                <a:tab pos="2155825" algn="l"/>
              </a:tabLst>
            </a:pPr>
            <a:r>
              <a:rPr lang="sk-SK" sz="2400" dirty="0" smtClean="0"/>
              <a:t>12. 12 2019</a:t>
            </a:r>
            <a:r>
              <a:rPr lang="sk-SK" sz="2400" dirty="0"/>
              <a:t> </a:t>
            </a:r>
            <a:r>
              <a:rPr lang="sk-SK" sz="2400" dirty="0" smtClean="0"/>
              <a:t>	Regionálne </a:t>
            </a:r>
            <a:r>
              <a:rPr lang="sk-SK" sz="2400" dirty="0"/>
              <a:t>kolo </a:t>
            </a:r>
            <a:r>
              <a:rPr lang="sk-SK" sz="2400" dirty="0" smtClean="0"/>
              <a:t>Poprad </a:t>
            </a:r>
            <a:endParaRPr lang="sk-SK" sz="800" dirty="0" smtClean="0"/>
          </a:p>
          <a:p>
            <a:pPr marL="0" indent="0">
              <a:buNone/>
              <a:tabLst>
                <a:tab pos="3411538" algn="l"/>
              </a:tabLst>
            </a:pPr>
            <a:r>
              <a:rPr lang="sk-SK" sz="1800" dirty="0" smtClean="0"/>
              <a:t>Tímy sa museli registrovať do 13. 10. 2019 na webstránke:   </a:t>
            </a:r>
            <a:r>
              <a:rPr lang="sk-SK" sz="2400" dirty="0" err="1" smtClean="0">
                <a:solidFill>
                  <a:schemeClr val="accent1"/>
                </a:solidFill>
                <a:hlinkClick r:id="rId2"/>
              </a:rPr>
              <a:t>www.fll.sk</a:t>
            </a:r>
            <a:r>
              <a:rPr lang="sk-SK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cxnSp>
        <p:nvCxnSpPr>
          <p:cNvPr id="5" name="Rovná spojnica 4"/>
          <p:cNvCxnSpPr/>
          <p:nvPr/>
        </p:nvCxnSpPr>
        <p:spPr>
          <a:xfrm>
            <a:off x="1259632" y="2708920"/>
            <a:ext cx="74888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8361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14313"/>
            <a:ext cx="8116391" cy="1462087"/>
          </a:xfrm>
        </p:spPr>
        <p:txBody>
          <a:bodyPr/>
          <a:lstStyle/>
          <a:p>
            <a:pPr algn="ctr"/>
            <a:r>
              <a:rPr lang="sk-SK" sz="3600" b="1" dirty="0" err="1" smtClean="0"/>
              <a:t>First</a:t>
            </a:r>
            <a:r>
              <a:rPr lang="sk-SK" sz="3600" b="1" dirty="0" smtClean="0"/>
              <a:t> LEGO </a:t>
            </a:r>
            <a:r>
              <a:rPr lang="sk-SK" sz="3600" b="1" dirty="0" err="1" smtClean="0"/>
              <a:t>League</a:t>
            </a:r>
            <a:r>
              <a:rPr lang="sk-SK" sz="3600" b="1" dirty="0" smtClean="0"/>
              <a:t> na Slovensku </a:t>
            </a:r>
            <a:r>
              <a:rPr lang="sk-SK" sz="3200" b="1" dirty="0" smtClean="0"/>
              <a:t/>
            </a:r>
            <a:br>
              <a:rPr lang="sk-SK" sz="3200" b="1" dirty="0" smtClean="0"/>
            </a:br>
            <a:r>
              <a:rPr lang="sk-SK" sz="3200" b="1" dirty="0" smtClean="0"/>
              <a:t>(tím členov nášho klubu na súťaži)</a:t>
            </a:r>
            <a:endParaRPr lang="sk-SK" sz="4000" b="1" dirty="0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70403"/>
            <a:ext cx="7315200" cy="4118956"/>
          </a:xfrm>
        </p:spPr>
      </p:pic>
    </p:spTree>
    <p:extLst>
      <p:ext uri="{BB962C8B-B14F-4D97-AF65-F5344CB8AC3E}">
        <p14:creationId xmlns="" xmlns:p14="http://schemas.microsoft.com/office/powerpoint/2010/main" val="165945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3"/>
            <a:ext cx="8856984" cy="23762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sk-SK" altLang="sk-SK" sz="4800" b="1" dirty="0" smtClean="0"/>
              <a:t>Súťaž autonómnych </a:t>
            </a:r>
            <a:br>
              <a:rPr lang="sk-SK" altLang="sk-SK" sz="4800" b="1" dirty="0" smtClean="0"/>
            </a:br>
            <a:r>
              <a:rPr lang="sk-SK" altLang="sk-SK" sz="4800" b="1" dirty="0" smtClean="0"/>
              <a:t>robotov </a:t>
            </a:r>
            <a:r>
              <a:rPr lang="sk-SK" altLang="sk-SK" sz="5400" b="1" dirty="0" err="1" smtClean="0"/>
              <a:t>RoboRAVE</a:t>
            </a:r>
            <a:r>
              <a:rPr lang="sk-SK" altLang="sk-SK" sz="5400" b="1" dirty="0" smtClean="0"/>
              <a:t> Slovensko  </a:t>
            </a:r>
            <a:br>
              <a:rPr lang="sk-SK" altLang="sk-SK" sz="5400" b="1" dirty="0" smtClean="0"/>
            </a:br>
            <a:r>
              <a:rPr lang="sk-SK" altLang="sk-SK" sz="5400" b="1" dirty="0" smtClean="0"/>
              <a:t>je súčasťou</a:t>
            </a:r>
            <a:endParaRPr lang="en-US" altLang="sk-SK" sz="5400" b="1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k-SK" altLang="sk-SK" smtClean="0"/>
          </a:p>
        </p:txBody>
      </p:sp>
      <p:pic>
        <p:nvPicPr>
          <p:cNvPr id="5124" name="Picture 4" descr="LOGO-2_R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80928"/>
            <a:ext cx="8496300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14313"/>
            <a:ext cx="8604448" cy="1462087"/>
          </a:xfrm>
        </p:spPr>
        <p:txBody>
          <a:bodyPr/>
          <a:lstStyle/>
          <a:p>
            <a:pPr eaLnBrk="1" hangingPunct="1"/>
            <a:r>
              <a:rPr lang="sk-SK" altLang="sk-SK" sz="4000" dirty="0" smtClean="0"/>
              <a:t>  Motto súťaže  </a:t>
            </a:r>
            <a:r>
              <a:rPr lang="sk-SK" altLang="sk-SK" sz="4000" dirty="0" err="1" smtClean="0"/>
              <a:t>RoboRAVE</a:t>
            </a:r>
            <a:r>
              <a:rPr lang="sk-SK" altLang="sk-SK" sz="4000" dirty="0" smtClean="0"/>
              <a:t>: </a:t>
            </a:r>
            <a:br>
              <a:rPr lang="sk-SK" altLang="sk-SK" sz="4000" dirty="0" smtClean="0"/>
            </a:br>
            <a:r>
              <a:rPr lang="sk-SK" altLang="sk-SK" sz="4000" dirty="0" smtClean="0"/>
              <a:t>„</a:t>
            </a:r>
            <a:r>
              <a:rPr lang="sk-SK" altLang="sk-SK" sz="4000" b="1" i="1" dirty="0" err="1" smtClean="0"/>
              <a:t>Today´s</a:t>
            </a:r>
            <a:r>
              <a:rPr lang="sk-SK" altLang="sk-SK" sz="4000" b="1" i="1" dirty="0" smtClean="0"/>
              <a:t>  </a:t>
            </a:r>
            <a:r>
              <a:rPr lang="sk-SK" altLang="sk-SK" sz="4000" b="1" i="1" dirty="0" err="1" smtClean="0"/>
              <a:t>Play</a:t>
            </a:r>
            <a:r>
              <a:rPr lang="sk-SK" altLang="sk-SK" sz="4000" b="1" i="1" dirty="0" smtClean="0"/>
              <a:t>,  </a:t>
            </a:r>
            <a:r>
              <a:rPr lang="sk-SK" altLang="sk-SK" sz="4000" b="1" i="1" dirty="0" err="1" smtClean="0"/>
              <a:t>Tomorrow´s</a:t>
            </a:r>
            <a:r>
              <a:rPr lang="sk-SK" altLang="sk-SK" sz="4000" b="1" i="1" dirty="0" smtClean="0"/>
              <a:t> </a:t>
            </a:r>
            <a:r>
              <a:rPr lang="sk-SK" altLang="sk-SK" sz="4000" b="1" i="1" dirty="0" err="1" smtClean="0"/>
              <a:t>Pay</a:t>
            </a:r>
            <a:r>
              <a:rPr lang="sk-SK" altLang="sk-SK" sz="4000" dirty="0" smtClean="0"/>
              <a:t>“</a:t>
            </a:r>
            <a:endParaRPr lang="en-US" altLang="sk-SK" sz="40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2276475"/>
            <a:ext cx="8955088" cy="4248150"/>
          </a:xfrm>
        </p:spPr>
        <p:txBody>
          <a:bodyPr>
            <a:normAutofit/>
          </a:bodyPr>
          <a:lstStyle/>
          <a:p>
            <a:pPr eaLnBrk="1" hangingPunct="1"/>
            <a:r>
              <a:rPr lang="sk-SK" altLang="sk-SK" sz="2800" dirty="0" smtClean="0"/>
              <a:t>Motto súťaže hovorí o jej cieli, ktorým sú </a:t>
            </a:r>
          </a:p>
          <a:p>
            <a:pPr marL="360363" indent="0" eaLnBrk="1" hangingPunct="1">
              <a:buNone/>
            </a:pPr>
            <a:r>
              <a:rPr lang="sk-SK" altLang="sk-SK" sz="2800" b="1" i="1" dirty="0" smtClean="0"/>
              <a:t>„dnes  hrou získané vedomosti a zručnosti bude možné v budúcnosti zúročiť aj finančne“</a:t>
            </a:r>
            <a:r>
              <a:rPr lang="sk-SK" altLang="sk-SK" sz="2800" dirty="0" smtClean="0"/>
              <a:t>,</a:t>
            </a:r>
          </a:p>
          <a:p>
            <a:pPr eaLnBrk="1" hangingPunct="1"/>
            <a:r>
              <a:rPr lang="sk-SK" altLang="sk-SK" sz="2800" dirty="0" smtClean="0"/>
              <a:t>v súťaži autonómnych robotov podľa pravidiel </a:t>
            </a:r>
            <a:r>
              <a:rPr lang="sk-SK" altLang="sk-SK" sz="2800" dirty="0" err="1" smtClean="0"/>
              <a:t>RoboRAVE</a:t>
            </a:r>
            <a:r>
              <a:rPr lang="sk-SK" altLang="sk-SK" sz="2800" dirty="0" smtClean="0"/>
              <a:t> sa vo svete v tomto roku (2019) súťaží už 18. rok</a:t>
            </a:r>
          </a:p>
          <a:p>
            <a:pPr eaLnBrk="1" hangingPunct="1"/>
            <a:r>
              <a:rPr lang="sk-SK" altLang="sk-SK" sz="2800" dirty="0" smtClean="0"/>
              <a:t>súťaž je prednostne určená pre žiakov základných </a:t>
            </a:r>
            <a:br>
              <a:rPr lang="sk-SK" altLang="sk-SK" sz="2800" dirty="0" smtClean="0"/>
            </a:br>
            <a:r>
              <a:rPr lang="sk-SK" altLang="sk-SK" sz="2800" dirty="0" smtClean="0"/>
              <a:t>a stredných škôl vo veku od 8 rokov  </a:t>
            </a:r>
            <a:r>
              <a:rPr lang="sk-SK" altLang="sk-SK" sz="2400" b="1" i="1" dirty="0" smtClean="0"/>
              <a:t>(v čase prihlásenia)</a:t>
            </a:r>
          </a:p>
          <a:p>
            <a:pPr eaLnBrk="1" hangingPunct="1"/>
            <a:endParaRPr lang="en-US" altLang="sk-SK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altLang="sk-SK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2060848"/>
            <a:ext cx="8847584" cy="468052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sk-SK" altLang="sk-SK" sz="2800" dirty="0" smtClean="0"/>
              <a:t>	</a:t>
            </a:r>
            <a:r>
              <a:rPr lang="sk-SK" altLang="sk-SK" sz="2800" b="1" u="sng" dirty="0" smtClean="0"/>
              <a:t>V SR sa </a:t>
            </a:r>
            <a:r>
              <a:rPr lang="sk-SK" altLang="sk-SK" sz="2800" b="1" u="sng" dirty="0" err="1" smtClean="0"/>
              <a:t>RoboRAVE</a:t>
            </a:r>
            <a:r>
              <a:rPr lang="sk-SK" altLang="sk-SK" sz="2800" b="1" u="sng" dirty="0" smtClean="0"/>
              <a:t> zatiaľ súťaží v 5 kategóriách:</a:t>
            </a:r>
            <a:endParaRPr lang="sk-SK" altLang="sk-SK" sz="3000" b="1" u="sng" dirty="0" smtClean="0"/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sk-SK" altLang="sk-SK" sz="2400" b="1" dirty="0" err="1"/>
              <a:t>a</a:t>
            </a:r>
            <a:r>
              <a:rPr lang="sk-SK" altLang="sk-SK" sz="2400" b="1" dirty="0" err="1" smtClean="0"/>
              <a:t>-Mazing</a:t>
            </a:r>
            <a:r>
              <a:rPr lang="sk-SK" altLang="sk-SK" sz="2400" dirty="0" smtClean="0"/>
              <a:t> – skvelé začiatky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sk-SK" altLang="sk-SK" sz="2400" b="1" dirty="0" smtClean="0"/>
              <a:t>„JUSTING“</a:t>
            </a:r>
            <a:r>
              <a:rPr lang="sk-SK" altLang="sk-SK" sz="2400" dirty="0" smtClean="0"/>
              <a:t> - súboj rytierov</a:t>
            </a:r>
          </a:p>
          <a:p>
            <a:pPr algn="just" eaLnBrk="1" hangingPunct="1">
              <a:lnSpc>
                <a:spcPct val="90000"/>
              </a:lnSpc>
              <a:spcBef>
                <a:spcPts val="1200"/>
              </a:spcBef>
            </a:pPr>
            <a:r>
              <a:rPr lang="sk-SK" altLang="sk-SK" sz="2400" dirty="0" smtClean="0"/>
              <a:t>„</a:t>
            </a:r>
            <a:r>
              <a:rPr lang="sk-SK" altLang="sk-SK" sz="2400" b="1" dirty="0" smtClean="0"/>
              <a:t>LINE FOLLOWING“</a:t>
            </a:r>
            <a:r>
              <a:rPr lang="sk-SK" altLang="sk-SK" sz="2400" dirty="0" smtClean="0"/>
              <a:t> – doprava loptičiek do „veže“, ktorá má dve </a:t>
            </a:r>
            <a:r>
              <a:rPr lang="sk-SK" altLang="sk-SK" sz="2400" dirty="0" err="1" smtClean="0"/>
              <a:t>podkategórie</a:t>
            </a:r>
            <a:r>
              <a:rPr lang="sk-SK" altLang="sk-SK" sz="2400" dirty="0" smtClean="0"/>
              <a:t>, určené </a:t>
            </a:r>
            <a:r>
              <a:rPr lang="sk-SK" altLang="sk-SK" sz="2400" dirty="0"/>
              <a:t>zvlášť </a:t>
            </a:r>
            <a:r>
              <a:rPr lang="sk-SK" altLang="sk-SK" sz="2400" dirty="0" smtClean="0"/>
              <a:t>pre žiakov ZŠ a SŠ, líšiace sa  </a:t>
            </a:r>
            <a:r>
              <a:rPr lang="sk-SK" altLang="sk-SK" sz="2400" dirty="0" err="1" smtClean="0"/>
              <a:t>obtiažnosťou</a:t>
            </a:r>
            <a:r>
              <a:rPr lang="sk-SK" altLang="sk-SK" sz="2400" dirty="0" smtClean="0"/>
              <a:t> – hrúbkou čiary a počtom križovatiek na trase, ktorou musí robot prejsť,</a:t>
            </a:r>
          </a:p>
          <a:p>
            <a:pPr algn="just" eaLnBrk="1" hangingPunct="1">
              <a:lnSpc>
                <a:spcPct val="90000"/>
              </a:lnSpc>
              <a:spcBef>
                <a:spcPts val="1200"/>
              </a:spcBef>
            </a:pPr>
            <a:r>
              <a:rPr lang="sk-SK" altLang="sk-SK" sz="2400" b="1" dirty="0" smtClean="0"/>
              <a:t>„</a:t>
            </a:r>
            <a:r>
              <a:rPr lang="sk-SK" altLang="sk-SK" sz="2400" b="1" dirty="0" err="1" smtClean="0"/>
              <a:t>Robo-SUMO</a:t>
            </a:r>
            <a:r>
              <a:rPr lang="sk-SK" altLang="sk-SK" sz="2400" b="1" dirty="0" smtClean="0"/>
              <a:t>“</a:t>
            </a:r>
            <a:r>
              <a:rPr lang="sk-SK" altLang="sk-SK" sz="2400" dirty="0" smtClean="0"/>
              <a:t> – </a:t>
            </a:r>
            <a:r>
              <a:rPr lang="sk-SK" altLang="sk-SK" sz="2400" dirty="0" err="1" smtClean="0"/>
              <a:t>sumo</a:t>
            </a:r>
            <a:r>
              <a:rPr lang="sk-SK" altLang="sk-SK" sz="2400" dirty="0" smtClean="0"/>
              <a:t> zápas robotov</a:t>
            </a:r>
          </a:p>
          <a:p>
            <a:pPr algn="just" eaLnBrk="1" hangingPunct="1">
              <a:lnSpc>
                <a:spcPct val="90000"/>
              </a:lnSpc>
              <a:spcBef>
                <a:spcPts val="1200"/>
              </a:spcBef>
            </a:pPr>
            <a:r>
              <a:rPr lang="sk-SK" altLang="sk-SK" sz="3000" b="1" dirty="0" smtClean="0"/>
              <a:t>„FIRE FIGHTING“ </a:t>
            </a:r>
            <a:r>
              <a:rPr lang="sk-SK" altLang="sk-SK" sz="2500" dirty="0" smtClean="0"/>
              <a:t>– hasenie ohňa, ktorá</a:t>
            </a:r>
            <a:r>
              <a:rPr lang="en-US" altLang="sk-SK" sz="2500" dirty="0" smtClean="0"/>
              <a:t> </a:t>
            </a:r>
            <a:r>
              <a:rPr lang="sk-SK" altLang="sk-SK" sz="2500" dirty="0" smtClean="0"/>
              <a:t>je najzložitejšou súťažou, kde úlohou autonómneho robota je samostatne nájsť a zhasnúť 4 horiace sviečky.</a:t>
            </a:r>
          </a:p>
          <a:p>
            <a:pPr eaLnBrk="1" hangingPunct="1">
              <a:lnSpc>
                <a:spcPct val="90000"/>
              </a:lnSpc>
            </a:pPr>
            <a:endParaRPr lang="en-US" altLang="sk-SK" sz="2800" dirty="0" smtClean="0"/>
          </a:p>
        </p:txBody>
      </p:sp>
      <p:pic>
        <p:nvPicPr>
          <p:cNvPr id="8196" name="Picture 4" descr="LOGO-1v_R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8913"/>
            <a:ext cx="78486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1278</TotalTime>
  <Words>630</Words>
  <Application>Microsoft Office PowerPoint</Application>
  <PresentationFormat>Předvádění na obrazovce (4:3)</PresentationFormat>
  <Paragraphs>105</Paragraphs>
  <Slides>25</Slides>
  <Notes>5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7" baseType="lpstr">
      <vt:lpstr>Tok</vt:lpstr>
      <vt:lpstr>Adobe Acrobat Document</vt:lpstr>
      <vt:lpstr> Robotické súťaže  autonómnych robotov.</vt:lpstr>
      <vt:lpstr>AMAVET klub 549,  Martin</vt:lpstr>
      <vt:lpstr>Snímek 3</vt:lpstr>
      <vt:lpstr>First LEGO league  (FLL)  na Slovensku</vt:lpstr>
      <vt:lpstr>First LEGO league  (FLL)  na Slovensku v šk.roku 2019 - 2020</vt:lpstr>
      <vt:lpstr>First LEGO League na Slovensku  (tím členov nášho klubu na súťaži)</vt:lpstr>
      <vt:lpstr>Súťaž autonómnych  robotov RoboRAVE Slovensko   je súčasťou</vt:lpstr>
      <vt:lpstr>  Motto súťaže  RoboRAVE:  „Today´s  Play,  Tomorrow´s Pay“</vt:lpstr>
      <vt:lpstr>Snímek 9</vt:lpstr>
      <vt:lpstr>Jedna zo štyroch hál určených pre prípravu a súťaže v meste Albuquerque,  štát Nové Mexiko -USA, pre cca. 1800 účastníkov</vt:lpstr>
      <vt:lpstr>Snímek 11</vt:lpstr>
      <vt:lpstr>Snímek 12</vt:lpstr>
      <vt:lpstr>Snímek 13</vt:lpstr>
      <vt:lpstr>Snímek 14</vt:lpstr>
      <vt:lpstr>Slovenský tím sa po prvý krát v máji 2016 zúčastnil na súťaži RoboRAVE - International  v Albuquerque, štát Nové Mexiko, USA,  kde skončil v celkovom hodnotení ako 8. tím z 29 .</vt:lpstr>
      <vt:lpstr>Snímek 16</vt:lpstr>
      <vt:lpstr>Celosvetové finále v roku 2020 bude  17. až 19. júla 2020 v Kaga, Japonsko</vt:lpstr>
      <vt:lpstr>aMazing –kategória určená pre najmenších súťažiacich</vt:lpstr>
      <vt:lpstr>Snímek 19</vt:lpstr>
      <vt:lpstr>Snímek 20</vt:lpstr>
      <vt:lpstr>Snímek 21</vt:lpstr>
      <vt:lpstr>Snímek 22</vt:lpstr>
      <vt:lpstr>Snímek 23</vt:lpstr>
      <vt:lpstr>Snímek 24</vt:lpstr>
      <vt:lpstr>Ďakujem za pozornosť!  Prajem príjemné zajtrajšie Valné zhromaždenie RMŽK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PC</dc:creator>
  <cp:lastModifiedBy>Uzivatel</cp:lastModifiedBy>
  <cp:revision>112</cp:revision>
  <dcterms:created xsi:type="dcterms:W3CDTF">2015-05-22T10:48:50Z</dcterms:created>
  <dcterms:modified xsi:type="dcterms:W3CDTF">2020-03-06T12:03:36Z</dcterms:modified>
</cp:coreProperties>
</file>