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3"/>
  </p:notesMasterIdLst>
  <p:sldIdLst>
    <p:sldId id="565" r:id="rId2"/>
    <p:sldId id="567" r:id="rId3"/>
    <p:sldId id="568" r:id="rId4"/>
    <p:sldId id="569" r:id="rId5"/>
    <p:sldId id="570" r:id="rId6"/>
    <p:sldId id="525" r:id="rId7"/>
    <p:sldId id="552" r:id="rId8"/>
    <p:sldId id="551" r:id="rId9"/>
    <p:sldId id="553" r:id="rId10"/>
    <p:sldId id="554" r:id="rId11"/>
    <p:sldId id="555" r:id="rId12"/>
    <p:sldId id="556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71" r:id="rId21"/>
    <p:sldId id="564" r:id="rId22"/>
  </p:sldIdLst>
  <p:sldSz cx="14633575" cy="8231188"/>
  <p:notesSz cx="6797675" cy="9872663"/>
  <p:defaultTextStyle>
    <a:defPPr>
      <a:defRPr lang="zh-CN"/>
    </a:defPPr>
    <a:lvl1pPr marL="0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86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371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6057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743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429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2114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800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486" algn="l" defTabSz="1097371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C1C6C8"/>
    <a:srgbClr val="24459A"/>
    <a:srgbClr val="00B2A9"/>
    <a:srgbClr val="009E42"/>
    <a:srgbClr val="772583"/>
    <a:srgbClr val="A8C734"/>
    <a:srgbClr val="E58339"/>
    <a:srgbClr val="C63527"/>
    <a:srgbClr val="B8D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7" d="100"/>
          <a:sy n="77" d="100"/>
        </p:scale>
        <p:origin x="5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13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turema\Downloads\MAYDAI\O1\VYSTUP_Co%20motivuje%20mladych%20ludi(2018-07-1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f8a033e21aaf84c/RMZK/Projekty/Erasmus%20Plus/2017/KA2/MAYDAI/MAYDAI/O1%20Prieskum/VYSTUP_Co%20motivuje%20mladych%20ludi(2018-07-1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f8a033e21aaf84c/RMZK/Projekty/Erasmus%20Plus/2017/KA2/MAYDAI/MAYDAI/O1%20Prieskum/VYSTUP_Co%20motivuje%20mladych%20ludi(2018-07-1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f8a033e21aaf84c/RMZK/Projekty/Erasmus%20Plus/2017/KA2/MAYDAI/MAYDAI/O1%20Prieskum/VYSTUP_Co%20motivuje%20mladych%20ludi(2018-07-1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sz="2000"/>
              <a:t>Celá vzorka</a:t>
            </a:r>
          </a:p>
        </c:rich>
      </c:tx>
      <c:layout>
        <c:manualLayout>
          <c:xMode val="edge"/>
          <c:yMode val="edge"/>
          <c:x val="0.38481629834955355"/>
          <c:y val="3.2719836400817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50-4F8A-A0D5-83769FD42E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50-4F8A-A0D5-83769FD42E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850-4F8A-A0D5-83769FD42E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850-4F8A-A0D5-83769FD42E44}"/>
              </c:ext>
            </c:extLst>
          </c:dPt>
          <c:dLbls>
            <c:dLbl>
              <c:idx val="3"/>
              <c:layout>
                <c:manualLayout>
                  <c:x val="-0.15269483946228204"/>
                  <c:y val="-8.2241222247027707E-3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Zapojení
</a:t>
                    </a:r>
                    <a:fld id="{433440EE-A58C-423D-80A5-DE875D5A84BE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50-4F8A-A0D5-83769FD42E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Sheet1!$B$3:$B$5</c:f>
              <c:strCache>
                <c:ptCount val="3"/>
                <c:pt idx="0">
                  <c:v>Nezapojení</c:v>
                </c:pt>
                <c:pt idx="1">
                  <c:v>Vedúci</c:v>
                </c:pt>
                <c:pt idx="2">
                  <c:v>Dobrovoľníci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489</c:v>
                </c:pt>
                <c:pt idx="1">
                  <c:v>324</c:v>
                </c:pt>
                <c:pt idx="2">
                  <c:v>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50-4F8A-A0D5-83769FD42E4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gapWidth val="100"/>
        <c:splitType val="pos"/>
        <c:splitPos val="2"/>
        <c:secondPieSize val="75"/>
        <c:serLines>
          <c:spPr>
            <a:ln w="9525" cap="flat" cmpd="sng" algn="ctr">
              <a:solidFill>
                <a:schemeClr val="dk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'[VYSTUP_Co motivuje mladych ludi(2018-07-12).xlsx]Sheet1'!$B$142</c:f>
              <c:strCache>
                <c:ptCount val="1"/>
                <c:pt idx="0">
                  <c:v>Dobrovoľníci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ludi(2018-07-12).xlsx]Sheet1'!$A$143:$A$159</c:f>
              <c:strCache>
                <c:ptCount val="17"/>
                <c:pt idx="0">
                  <c:v>Mládežnícka organizácia</c:v>
                </c:pt>
                <c:pt idx="1">
                  <c:v>Komunita / Moje okolie</c:v>
                </c:pt>
                <c:pt idx="2">
                  <c:v>Útulky</c:v>
                </c:pt>
                <c:pt idx="3">
                  <c:v>Žiacke školské rady a študentské parlamenty na škole</c:v>
                </c:pt>
                <c:pt idx="4">
                  <c:v>Turisti</c:v>
                </c:pt>
                <c:pt idx="5">
                  <c:v>Cirkevné organizácie</c:v>
                </c:pt>
                <c:pt idx="6">
                  <c:v>Hasiči</c:v>
                </c:pt>
                <c:pt idx="7">
                  <c:v>Hudobné a folklórne skupiny</c:v>
                </c:pt>
                <c:pt idx="8">
                  <c:v>Detské domovy</c:v>
                </c:pt>
                <c:pt idx="9">
                  <c:v>Červený kríž</c:v>
                </c:pt>
                <c:pt idx="10">
                  <c:v>Amatérske divadelné skupiny</c:v>
                </c:pt>
                <c:pt idx="11">
                  <c:v>Enviromentálne organizácie</c:v>
                </c:pt>
                <c:pt idx="12">
                  <c:v>Nemocnice</c:v>
                </c:pt>
                <c:pt idx="13">
                  <c:v>Poľovníci/Rybári</c:v>
                </c:pt>
                <c:pt idx="14">
                  <c:v>Domovy dôchodcov</c:v>
                </c:pt>
                <c:pt idx="15">
                  <c:v>Mestské mládežnícke parlamenty a obecné rady mládeže</c:v>
                </c:pt>
                <c:pt idx="16">
                  <c:v>Politické organizácie</c:v>
                </c:pt>
              </c:strCache>
            </c:strRef>
          </c:cat>
          <c:val>
            <c:numRef>
              <c:f>'[VYSTUP_Co motivuje mladych ludi(2018-07-12).xlsx]Sheet1'!$B$143:$B$159</c:f>
              <c:numCache>
                <c:formatCode>General</c:formatCode>
                <c:ptCount val="17"/>
                <c:pt idx="0">
                  <c:v>240</c:v>
                </c:pt>
                <c:pt idx="1">
                  <c:v>186</c:v>
                </c:pt>
                <c:pt idx="2">
                  <c:v>38</c:v>
                </c:pt>
                <c:pt idx="3">
                  <c:v>141</c:v>
                </c:pt>
                <c:pt idx="4">
                  <c:v>68</c:v>
                </c:pt>
                <c:pt idx="5">
                  <c:v>130</c:v>
                </c:pt>
                <c:pt idx="6">
                  <c:v>84</c:v>
                </c:pt>
                <c:pt idx="7">
                  <c:v>72</c:v>
                </c:pt>
                <c:pt idx="8">
                  <c:v>22</c:v>
                </c:pt>
                <c:pt idx="9">
                  <c:v>33</c:v>
                </c:pt>
                <c:pt idx="10">
                  <c:v>40</c:v>
                </c:pt>
                <c:pt idx="11">
                  <c:v>31</c:v>
                </c:pt>
                <c:pt idx="12">
                  <c:v>16</c:v>
                </c:pt>
                <c:pt idx="13">
                  <c:v>33</c:v>
                </c:pt>
                <c:pt idx="14">
                  <c:v>17</c:v>
                </c:pt>
                <c:pt idx="15">
                  <c:v>51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9-424F-8317-716F5D9A028F}"/>
            </c:ext>
          </c:extLst>
        </c:ser>
        <c:ser>
          <c:idx val="1"/>
          <c:order val="1"/>
          <c:tx>
            <c:strRef>
              <c:f>'[VYSTUP_Co motivuje mladych ludi(2018-07-12).xlsx]Sheet1'!$C$142</c:f>
              <c:strCache>
                <c:ptCount val="1"/>
                <c:pt idx="0">
                  <c:v>Nezapojení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ludi(2018-07-12).xlsx]Sheet1'!$A$143:$A$159</c:f>
              <c:strCache>
                <c:ptCount val="17"/>
                <c:pt idx="0">
                  <c:v>Mládežnícka organizácia</c:v>
                </c:pt>
                <c:pt idx="1">
                  <c:v>Komunita / Moje okolie</c:v>
                </c:pt>
                <c:pt idx="2">
                  <c:v>Útulky</c:v>
                </c:pt>
                <c:pt idx="3">
                  <c:v>Žiacke školské rady a študentské parlamenty na škole</c:v>
                </c:pt>
                <c:pt idx="4">
                  <c:v>Turisti</c:v>
                </c:pt>
                <c:pt idx="5">
                  <c:v>Cirkevné organizácie</c:v>
                </c:pt>
                <c:pt idx="6">
                  <c:v>Hasiči</c:v>
                </c:pt>
                <c:pt idx="7">
                  <c:v>Hudobné a folklórne skupiny</c:v>
                </c:pt>
                <c:pt idx="8">
                  <c:v>Detské domovy</c:v>
                </c:pt>
                <c:pt idx="9">
                  <c:v>Červený kríž</c:v>
                </c:pt>
                <c:pt idx="10">
                  <c:v>Amatérske divadelné skupiny</c:v>
                </c:pt>
                <c:pt idx="11">
                  <c:v>Enviromentálne organizácie</c:v>
                </c:pt>
                <c:pt idx="12">
                  <c:v>Nemocnice</c:v>
                </c:pt>
                <c:pt idx="13">
                  <c:v>Poľovníci/Rybári</c:v>
                </c:pt>
                <c:pt idx="14">
                  <c:v>Domovy dôchodcov</c:v>
                </c:pt>
                <c:pt idx="15">
                  <c:v>Mestské mládežnícke parlamenty a obecné rady mládeže</c:v>
                </c:pt>
                <c:pt idx="16">
                  <c:v>Politické organizácie</c:v>
                </c:pt>
              </c:strCache>
            </c:strRef>
          </c:cat>
          <c:val>
            <c:numRef>
              <c:f>'[VYSTUP_Co motivuje mladych ludi(2018-07-12).xlsx]Sheet1'!$C$143:$C$159</c:f>
              <c:numCache>
                <c:formatCode>General</c:formatCode>
                <c:ptCount val="17"/>
                <c:pt idx="0">
                  <c:v>140</c:v>
                </c:pt>
                <c:pt idx="1">
                  <c:v>94</c:v>
                </c:pt>
                <c:pt idx="2">
                  <c:v>206</c:v>
                </c:pt>
                <c:pt idx="3">
                  <c:v>64</c:v>
                </c:pt>
                <c:pt idx="4">
                  <c:v>118</c:v>
                </c:pt>
                <c:pt idx="5">
                  <c:v>38</c:v>
                </c:pt>
                <c:pt idx="6">
                  <c:v>75</c:v>
                </c:pt>
                <c:pt idx="7">
                  <c:v>80</c:v>
                </c:pt>
                <c:pt idx="8">
                  <c:v>121</c:v>
                </c:pt>
                <c:pt idx="9">
                  <c:v>90</c:v>
                </c:pt>
                <c:pt idx="10">
                  <c:v>82</c:v>
                </c:pt>
                <c:pt idx="11">
                  <c:v>87</c:v>
                </c:pt>
                <c:pt idx="12">
                  <c:v>87</c:v>
                </c:pt>
                <c:pt idx="13">
                  <c:v>59</c:v>
                </c:pt>
                <c:pt idx="14">
                  <c:v>74</c:v>
                </c:pt>
                <c:pt idx="15">
                  <c:v>35</c:v>
                </c:pt>
                <c:pt idx="1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39-424F-8317-716F5D9A0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7720920"/>
        <c:axId val="507721312"/>
      </c:barChart>
      <c:catAx>
        <c:axId val="50772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721312"/>
        <c:crosses val="autoZero"/>
        <c:auto val="1"/>
        <c:lblAlgn val="ctr"/>
        <c:lblOffset val="100"/>
        <c:noMultiLvlLbl val="0"/>
      </c:catAx>
      <c:valAx>
        <c:axId val="50772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772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'[VYSTUP_Co motivuje mladych ludi(2018-07-12).xlsx]Sheet1'!$B$107</c:f>
              <c:strCache>
                <c:ptCount val="1"/>
                <c:pt idx="0">
                  <c:v>Celá vzorka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ludi(2018-07-12).xlsx]Sheet1'!$A$108:$A$120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ludi(2018-07-12).xlsx]Sheet1'!$B$108:$B$120</c:f>
              <c:numCache>
                <c:formatCode>0%</c:formatCode>
                <c:ptCount val="13"/>
                <c:pt idx="0">
                  <c:v>0.77172874880611275</c:v>
                </c:pt>
                <c:pt idx="1">
                  <c:v>0.75740210124164276</c:v>
                </c:pt>
                <c:pt idx="2">
                  <c:v>0.50429799426934097</c:v>
                </c:pt>
                <c:pt idx="3">
                  <c:v>0.65234001910219674</c:v>
                </c:pt>
                <c:pt idx="4">
                  <c:v>0.47373447946513847</c:v>
                </c:pt>
                <c:pt idx="5">
                  <c:v>0.4145176695319962</c:v>
                </c:pt>
                <c:pt idx="6">
                  <c:v>0.58739255014326652</c:v>
                </c:pt>
                <c:pt idx="7">
                  <c:v>0.46322827125119387</c:v>
                </c:pt>
                <c:pt idx="8">
                  <c:v>0.47659980897803245</c:v>
                </c:pt>
                <c:pt idx="9">
                  <c:v>0.68672397325692458</c:v>
                </c:pt>
                <c:pt idx="10">
                  <c:v>0.65616045845272208</c:v>
                </c:pt>
                <c:pt idx="11">
                  <c:v>0.47086914995224449</c:v>
                </c:pt>
                <c:pt idx="12">
                  <c:v>0.65711556829035334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2A-4622-842D-890D7847E12E}"/>
            </c:ext>
          </c:extLst>
        </c:ser>
        <c:ser>
          <c:idx val="1"/>
          <c:order val="1"/>
          <c:tx>
            <c:strRef>
              <c:f>'[VYSTUP_Co motivuje mladych ludi(2018-07-12).xlsx]Sheet1'!$C$107</c:f>
              <c:strCache>
                <c:ptCount val="1"/>
                <c:pt idx="0">
                  <c:v>Nezapojení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ludi(2018-07-12).xlsx]Sheet1'!$A$108:$A$120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ludi(2018-07-12).xlsx]Sheet1'!$C$108:$C$120</c:f>
              <c:numCache>
                <c:formatCode>0%</c:formatCode>
                <c:ptCount val="13"/>
                <c:pt idx="0">
                  <c:v>0.73006134969325154</c:v>
                </c:pt>
                <c:pt idx="1">
                  <c:v>0.71370143149284249</c:v>
                </c:pt>
                <c:pt idx="2">
                  <c:v>0.5112474437627812</c:v>
                </c:pt>
                <c:pt idx="3">
                  <c:v>0.61963190184049077</c:v>
                </c:pt>
                <c:pt idx="4">
                  <c:v>0.48261758691206547</c:v>
                </c:pt>
                <c:pt idx="5">
                  <c:v>0.42944785276073622</c:v>
                </c:pt>
                <c:pt idx="6">
                  <c:v>0.54805725971370145</c:v>
                </c:pt>
                <c:pt idx="7">
                  <c:v>0.44376278118609408</c:v>
                </c:pt>
                <c:pt idx="8">
                  <c:v>0.43967280163599182</c:v>
                </c:pt>
                <c:pt idx="9">
                  <c:v>0.64212678936605316</c:v>
                </c:pt>
                <c:pt idx="10">
                  <c:v>0.64008179959100209</c:v>
                </c:pt>
                <c:pt idx="11">
                  <c:v>0.49897750511247446</c:v>
                </c:pt>
                <c:pt idx="12">
                  <c:v>0.6073619631901841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2A-4622-842D-890D7847E12E}"/>
            </c:ext>
          </c:extLst>
        </c:ser>
        <c:ser>
          <c:idx val="2"/>
          <c:order val="2"/>
          <c:tx>
            <c:strRef>
              <c:f>'[VYSTUP_Co motivuje mladych ludi(2018-07-12).xlsx]Sheet1'!$D$107</c:f>
              <c:strCache>
                <c:ptCount val="1"/>
                <c:pt idx="0">
                  <c:v>Dobrovoľníci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ludi(2018-07-12).xlsx]Sheet1'!$A$108:$A$120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ludi(2018-07-12).xlsx]Sheet1'!$D$108:$D$120</c:f>
              <c:numCache>
                <c:formatCode>0%</c:formatCode>
                <c:ptCount val="13"/>
                <c:pt idx="0">
                  <c:v>0.73931623931623935</c:v>
                </c:pt>
                <c:pt idx="1">
                  <c:v>0.7350427350427351</c:v>
                </c:pt>
                <c:pt idx="2">
                  <c:v>0.47863247863247865</c:v>
                </c:pt>
                <c:pt idx="3">
                  <c:v>0.62820512820512819</c:v>
                </c:pt>
                <c:pt idx="4">
                  <c:v>0.5213675213675214</c:v>
                </c:pt>
                <c:pt idx="5">
                  <c:v>0.38461538461538464</c:v>
                </c:pt>
                <c:pt idx="6">
                  <c:v>0.59401709401709402</c:v>
                </c:pt>
                <c:pt idx="7">
                  <c:v>0.44871794871794873</c:v>
                </c:pt>
                <c:pt idx="8">
                  <c:v>0.49145299145299143</c:v>
                </c:pt>
                <c:pt idx="9">
                  <c:v>0.68803418803418803</c:v>
                </c:pt>
                <c:pt idx="10">
                  <c:v>0.62393162393162394</c:v>
                </c:pt>
                <c:pt idx="11">
                  <c:v>0.5</c:v>
                </c:pt>
                <c:pt idx="12">
                  <c:v>0.67094017094017089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2A-4622-842D-890D7847E12E}"/>
            </c:ext>
          </c:extLst>
        </c:ser>
        <c:ser>
          <c:idx val="3"/>
          <c:order val="3"/>
          <c:tx>
            <c:strRef>
              <c:f>'[VYSTUP_Co motivuje mladych ludi(2018-07-12).xlsx]Sheet1'!$E$107</c:f>
              <c:strCache>
                <c:ptCount val="1"/>
                <c:pt idx="0">
                  <c:v>Vedúci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ludi(2018-07-12).xlsx]Sheet1'!$A$108:$A$120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ludi(2018-07-12).xlsx]Sheet1'!$E$108:$E$120</c:f>
              <c:numCache>
                <c:formatCode>0%</c:formatCode>
                <c:ptCount val="13"/>
                <c:pt idx="0">
                  <c:v>0.85802469135802473</c:v>
                </c:pt>
                <c:pt idx="1">
                  <c:v>0.83950617283950613</c:v>
                </c:pt>
                <c:pt idx="2">
                  <c:v>0.51234567901234573</c:v>
                </c:pt>
                <c:pt idx="3">
                  <c:v>0.71913580246913578</c:v>
                </c:pt>
                <c:pt idx="4">
                  <c:v>0.42592592592592593</c:v>
                </c:pt>
                <c:pt idx="5">
                  <c:v>0.41358024691358025</c:v>
                </c:pt>
                <c:pt idx="6">
                  <c:v>0.64197530864197527</c:v>
                </c:pt>
                <c:pt idx="7">
                  <c:v>0.50308641975308643</c:v>
                </c:pt>
                <c:pt idx="8">
                  <c:v>0.52160493827160492</c:v>
                </c:pt>
                <c:pt idx="9">
                  <c:v>0.75308641975308643</c:v>
                </c:pt>
                <c:pt idx="10">
                  <c:v>0.70370370370370372</c:v>
                </c:pt>
                <c:pt idx="11">
                  <c:v>0.40740740740740738</c:v>
                </c:pt>
                <c:pt idx="12">
                  <c:v>0.72222222222222221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A-4622-842D-890D7847E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259432"/>
        <c:axId val="505259824"/>
      </c:barChart>
      <c:catAx>
        <c:axId val="50525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5259824"/>
        <c:crosses val="autoZero"/>
        <c:auto val="1"/>
        <c:lblAlgn val="ctr"/>
        <c:lblOffset val="100"/>
        <c:noMultiLvlLbl val="0"/>
      </c:catAx>
      <c:valAx>
        <c:axId val="50525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525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'[VYSTUP_Co motivuje mladych ludi(2018-07-12).xlsx]Sheet1'!$B$107</c:f>
              <c:strCache>
                <c:ptCount val="1"/>
                <c:pt idx="0">
                  <c:v>Celá vzorka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ludi(2018-07-12).xlsx]Sheet1'!$A$124:$A$136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ludi(2018-07-12).xlsx]Sheet1'!$B$124:$B$136</c:f>
              <c:numCache>
                <c:formatCode>0%</c:formatCode>
                <c:ptCount val="13"/>
                <c:pt idx="0">
                  <c:v>0.47851002865329512</c:v>
                </c:pt>
                <c:pt idx="1">
                  <c:v>0.36867239732569246</c:v>
                </c:pt>
                <c:pt idx="2">
                  <c:v>0.43170964660936006</c:v>
                </c:pt>
                <c:pt idx="3">
                  <c:v>0.49474689589302767</c:v>
                </c:pt>
                <c:pt idx="4">
                  <c:v>0.44030563514804205</c:v>
                </c:pt>
                <c:pt idx="5">
                  <c:v>0.47086914995224449</c:v>
                </c:pt>
                <c:pt idx="6">
                  <c:v>0.38395415472779371</c:v>
                </c:pt>
                <c:pt idx="7">
                  <c:v>0.45558739255014324</c:v>
                </c:pt>
                <c:pt idx="8">
                  <c:v>0.40210124164278893</c:v>
                </c:pt>
                <c:pt idx="9">
                  <c:v>0.40019102196752626</c:v>
                </c:pt>
                <c:pt idx="10">
                  <c:v>0.40878701050620819</c:v>
                </c:pt>
                <c:pt idx="11">
                  <c:v>0.55109837631327607</c:v>
                </c:pt>
                <c:pt idx="12">
                  <c:v>0.45176695319961796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0-4A4B-A8A5-86A101657FD8}"/>
            </c:ext>
          </c:extLst>
        </c:ser>
        <c:ser>
          <c:idx val="1"/>
          <c:order val="1"/>
          <c:tx>
            <c:strRef>
              <c:f>'[VYSTUP_Co motivuje mladych ludi(2018-07-12).xlsx]Sheet1'!$C$107</c:f>
              <c:strCache>
                <c:ptCount val="1"/>
                <c:pt idx="0">
                  <c:v>Nezapojení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ludi(2018-07-12).xlsx]Sheet1'!$A$124:$A$136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ludi(2018-07-12).xlsx]Sheet1'!$C$124:$C$136</c:f>
              <c:numCache>
                <c:formatCode>0%</c:formatCode>
                <c:ptCount val="13"/>
                <c:pt idx="0">
                  <c:v>0.45194274028629855</c:v>
                </c:pt>
                <c:pt idx="1">
                  <c:v>0.34355828220858897</c:v>
                </c:pt>
                <c:pt idx="2">
                  <c:v>0.40081799591002043</c:v>
                </c:pt>
                <c:pt idx="3">
                  <c:v>0.42944785276073622</c:v>
                </c:pt>
                <c:pt idx="4">
                  <c:v>0.46216768916155421</c:v>
                </c:pt>
                <c:pt idx="5">
                  <c:v>0.46012269938650308</c:v>
                </c:pt>
                <c:pt idx="6">
                  <c:v>0.37627811860940696</c:v>
                </c:pt>
                <c:pt idx="7">
                  <c:v>0.46625766871165641</c:v>
                </c:pt>
                <c:pt idx="8">
                  <c:v>0.41922290388548056</c:v>
                </c:pt>
                <c:pt idx="9">
                  <c:v>0.41104294478527609</c:v>
                </c:pt>
                <c:pt idx="10">
                  <c:v>0.37627811860940696</c:v>
                </c:pt>
                <c:pt idx="11">
                  <c:v>0.55010224948875253</c:v>
                </c:pt>
                <c:pt idx="12">
                  <c:v>0.44171779141104295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0-4A4B-A8A5-86A101657FD8}"/>
            </c:ext>
          </c:extLst>
        </c:ser>
        <c:ser>
          <c:idx val="2"/>
          <c:order val="2"/>
          <c:tx>
            <c:strRef>
              <c:f>'[VYSTUP_Co motivuje mladych ludi(2018-07-12).xlsx]Sheet1'!$D$107</c:f>
              <c:strCache>
                <c:ptCount val="1"/>
                <c:pt idx="0">
                  <c:v>Dobrovoľníci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ludi(2018-07-12).xlsx]Sheet1'!$A$124:$A$136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ludi(2018-07-12).xlsx]Sheet1'!$D$124:$D$136</c:f>
              <c:numCache>
                <c:formatCode>0%</c:formatCode>
                <c:ptCount val="13"/>
                <c:pt idx="0">
                  <c:v>0.49145299145299143</c:v>
                </c:pt>
                <c:pt idx="1">
                  <c:v>0.39316239316239315</c:v>
                </c:pt>
                <c:pt idx="2">
                  <c:v>0.44444444444444442</c:v>
                </c:pt>
                <c:pt idx="3">
                  <c:v>0.50854700854700852</c:v>
                </c:pt>
                <c:pt idx="4">
                  <c:v>0.44017094017094016</c:v>
                </c:pt>
                <c:pt idx="5">
                  <c:v>0.48290598290598291</c:v>
                </c:pt>
                <c:pt idx="6">
                  <c:v>0.39743589743589741</c:v>
                </c:pt>
                <c:pt idx="7">
                  <c:v>0.50854700854700852</c:v>
                </c:pt>
                <c:pt idx="8">
                  <c:v>0.39316239316239315</c:v>
                </c:pt>
                <c:pt idx="9">
                  <c:v>0.40170940170940173</c:v>
                </c:pt>
                <c:pt idx="10">
                  <c:v>0.45299145299145299</c:v>
                </c:pt>
                <c:pt idx="11">
                  <c:v>0.53846153846153844</c:v>
                </c:pt>
                <c:pt idx="12">
                  <c:v>0.44017094017094016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F0-4A4B-A8A5-86A101657FD8}"/>
            </c:ext>
          </c:extLst>
        </c:ser>
        <c:ser>
          <c:idx val="3"/>
          <c:order val="3"/>
          <c:tx>
            <c:strRef>
              <c:f>'[VYSTUP_Co motivuje mladych ludi(2018-07-12).xlsx]Sheet1'!$E$107</c:f>
              <c:strCache>
                <c:ptCount val="1"/>
                <c:pt idx="0">
                  <c:v>Vedúci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strRef>
              <c:f>'[VYSTUP_Co motivuje mladych ludi(2018-07-12).xlsx]Sheet1'!$A$124:$A$136</c:f>
              <c:strCache>
                <c:ptCount val="13"/>
                <c:pt idx="0">
                  <c:v>Komunikácia s ľuďmi</c:v>
                </c:pt>
                <c:pt idx="1">
                  <c:v>Tímová práca</c:v>
                </c:pt>
                <c:pt idx="2">
                  <c:v>Získavanie financií</c:v>
                </c:pt>
                <c:pt idx="3">
                  <c:v>Schopnosť motivovať</c:v>
                </c:pt>
                <c:pt idx="4">
                  <c:v>Fyzická zdatnosť</c:v>
                </c:pt>
                <c:pt idx="5">
                  <c:v>Znalosť legislatívy</c:v>
                </c:pt>
                <c:pt idx="6">
                  <c:v>Získavanie kontaktov</c:v>
                </c:pt>
                <c:pt idx="7">
                  <c:v>Technické zručnosti</c:v>
                </c:pt>
                <c:pt idx="8">
                  <c:v>Vyjednávanie</c:v>
                </c:pt>
                <c:pt idx="9">
                  <c:v>Vytrvalosť</c:v>
                </c:pt>
                <c:pt idx="10">
                  <c:v>Tvorivosť</c:v>
                </c:pt>
                <c:pt idx="11">
                  <c:v>Znalosť cudzích jazykov</c:v>
                </c:pt>
                <c:pt idx="12">
                  <c:v>Organizačné schopnosti</c:v>
                </c:pt>
              </c:strCache>
            </c:strRef>
          </c:cat>
          <c:val>
            <c:numRef>
              <c:f>'[VYSTUP_Co motivuje mladych ludi(2018-07-12).xlsx]Sheet1'!$E$124:$E$136</c:f>
              <c:numCache>
                <c:formatCode>0%</c:formatCode>
                <c:ptCount val="13"/>
                <c:pt idx="0">
                  <c:v>0.5092592592592593</c:v>
                </c:pt>
                <c:pt idx="1">
                  <c:v>0.3888888888888889</c:v>
                </c:pt>
                <c:pt idx="2">
                  <c:v>0.46913580246913578</c:v>
                </c:pt>
                <c:pt idx="3">
                  <c:v>0.58333333333333337</c:v>
                </c:pt>
                <c:pt idx="4">
                  <c:v>0.40740740740740738</c:v>
                </c:pt>
                <c:pt idx="5">
                  <c:v>0.47839506172839508</c:v>
                </c:pt>
                <c:pt idx="6">
                  <c:v>0.38580246913580246</c:v>
                </c:pt>
                <c:pt idx="7">
                  <c:v>0.40123456790123457</c:v>
                </c:pt>
                <c:pt idx="8">
                  <c:v>0.38271604938271603</c:v>
                </c:pt>
                <c:pt idx="9">
                  <c:v>0.38271604938271603</c:v>
                </c:pt>
                <c:pt idx="10">
                  <c:v>0.42592592592592593</c:v>
                </c:pt>
                <c:pt idx="11">
                  <c:v>0.56172839506172845</c:v>
                </c:pt>
                <c:pt idx="12">
                  <c:v>0.47530864197530864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F0-4A4B-A8A5-86A101657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260608"/>
        <c:axId val="111133408"/>
      </c:barChart>
      <c:catAx>
        <c:axId val="50526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11133408"/>
        <c:crosses val="autoZero"/>
        <c:auto val="1"/>
        <c:lblAlgn val="ctr"/>
        <c:lblOffset val="100"/>
        <c:noMultiLvlLbl val="0"/>
      </c:catAx>
      <c:valAx>
        <c:axId val="111133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52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A1AC8-B284-4939-A687-D442749EDCB8}" type="datetimeFigureOut">
              <a:rPr lang="zh-CN" altLang="en-US" smtClean="0"/>
              <a:t>2019/10/19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37591-2BC1-4360-80D7-5D989F91C6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6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75"/>
            <a:ext cx="14631668" cy="8230313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ctrTitle" hasCustomPrompt="1"/>
          </p:nvPr>
        </p:nvSpPr>
        <p:spPr>
          <a:xfrm>
            <a:off x="834704" y="1163265"/>
            <a:ext cx="7081387" cy="3420000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800" baseline="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Cover Option 1-1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11" hasCustomPrompt="1"/>
          </p:nvPr>
        </p:nvSpPr>
        <p:spPr>
          <a:xfrm>
            <a:off x="835025" y="4607001"/>
            <a:ext cx="7081066" cy="12001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baseline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</p:spTree>
    <p:extLst>
      <p:ext uri="{BB962C8B-B14F-4D97-AF65-F5344CB8AC3E}">
        <p14:creationId xmlns:p14="http://schemas.microsoft.com/office/powerpoint/2010/main" val="316482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4633574" cy="8231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Insert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4610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4633575" cy="8231188"/>
          </a:xfrm>
          <a:prstGeom prst="rect">
            <a:avLst/>
          </a:prstGeom>
          <a:gradFill>
            <a:gsLst>
              <a:gs pos="0">
                <a:srgbClr val="24459A"/>
              </a:gs>
              <a:gs pos="100000">
                <a:srgbClr val="00A0E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613" y="1638300"/>
            <a:ext cx="12960350" cy="576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Inset page used to separate different parts. This style insert page cannot be insert the image.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Page Option 4-1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1318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4633575" cy="8231188"/>
          </a:xfrm>
          <a:prstGeom prst="rect">
            <a:avLst/>
          </a:prstGeom>
          <a:gradFill>
            <a:gsLst>
              <a:gs pos="0">
                <a:srgbClr val="24459A"/>
              </a:gs>
              <a:gs pos="100000">
                <a:srgbClr val="00A0E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836613" y="2497792"/>
            <a:ext cx="12960350" cy="713772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Page Option 4-2</a:t>
            </a:r>
            <a:endParaRPr lang="zh-CN" altLang="en-US" dirty="0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613" y="3680178"/>
            <a:ext cx="12960350" cy="270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Inset page used to separate different parts. This style insert page cannot be insert the image.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8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4633575" cy="8231188"/>
          </a:xfrm>
          <a:prstGeom prst="rect">
            <a:avLst/>
          </a:prstGeom>
          <a:gradFill>
            <a:gsLst>
              <a:gs pos="0">
                <a:srgbClr val="009E42"/>
              </a:gs>
              <a:gs pos="100000">
                <a:srgbClr val="A8C7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836613" y="515938"/>
            <a:ext cx="12960350" cy="713772"/>
          </a:xfrm>
        </p:spPr>
        <p:txBody>
          <a:bodyPr anchor="ctr" anchorCtr="0">
            <a:normAutofit/>
          </a:bodyPr>
          <a:lstStyle>
            <a:lvl1pPr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Page Option 4-3</a:t>
            </a:r>
            <a:endParaRPr lang="zh-CN" altLang="en-US" dirty="0"/>
          </a:p>
        </p:txBody>
      </p:sp>
      <p:sp>
        <p:nvSpPr>
          <p:cNvPr id="9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613" y="1638300"/>
            <a:ext cx="12960350" cy="5767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Inset page used to separate different parts. This style insert page cannot be insert the image.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88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4633575" cy="8231188"/>
          </a:xfrm>
          <a:prstGeom prst="rect">
            <a:avLst/>
          </a:prstGeom>
          <a:gradFill>
            <a:gsLst>
              <a:gs pos="0">
                <a:srgbClr val="009E42"/>
              </a:gs>
              <a:gs pos="100000">
                <a:srgbClr val="A8C7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1"/>
          <p:cNvSpPr>
            <a:spLocks noGrp="1"/>
          </p:cNvSpPr>
          <p:nvPr>
            <p:ph type="title" hasCustomPrompt="1"/>
          </p:nvPr>
        </p:nvSpPr>
        <p:spPr>
          <a:xfrm>
            <a:off x="836613" y="2497792"/>
            <a:ext cx="12960350" cy="713772"/>
          </a:xfrm>
        </p:spPr>
        <p:txBody>
          <a:bodyPr anchor="ctr" anchorCtr="0">
            <a:normAutofit/>
          </a:bodyPr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Page Option 4-4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613" y="3680178"/>
            <a:ext cx="12960350" cy="2709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indent="0">
              <a:buNone/>
            </a:pPr>
            <a:r>
              <a:rPr lang="en-US" altLang="zh-CN" sz="2000" dirty="0">
                <a:solidFill>
                  <a:schemeClr val="bg1"/>
                </a:solidFill>
              </a:rPr>
              <a:t>Inset page used to separate different parts. This style insert page cannot be insert the image.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6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4633574" cy="82311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image</a:t>
            </a:r>
            <a:endParaRPr lang="zh-CN" altLang="en-US" dirty="0"/>
          </a:p>
        </p:txBody>
      </p:sp>
      <p:sp>
        <p:nvSpPr>
          <p:cNvPr id="5" name="标题 1"/>
          <p:cNvSpPr>
            <a:spLocks noGrp="1"/>
          </p:cNvSpPr>
          <p:nvPr>
            <p:ph type="title" hasCustomPrompt="1"/>
          </p:nvPr>
        </p:nvSpPr>
        <p:spPr>
          <a:xfrm>
            <a:off x="836613" y="1267304"/>
            <a:ext cx="12960350" cy="713772"/>
          </a:xfrm>
        </p:spPr>
        <p:txBody>
          <a:bodyPr anchor="ctr" anchorCtr="0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Page Option 4-5</a:t>
            </a:r>
            <a:endParaRPr lang="zh-CN" altLang="en-US" dirty="0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836613" y="2167945"/>
            <a:ext cx="12960350" cy="14670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ctr" defTabSz="109746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2000" dirty="0">
                <a:solidFill>
                  <a:schemeClr val="bg1"/>
                </a:solidFill>
              </a:rPr>
              <a:t>Inset page used to separate different parts. This style insert page can be insert the picture. Background image can not influence the recognition of text and rendering.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30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text and im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6">
            <a:extLst>
              <a:ext uri="{FF2B5EF4-FFF2-40B4-BE49-F238E27FC236}">
                <a16:creationId xmlns:a16="http://schemas.microsoft.com/office/drawing/2014/main" id="{37C63325-083E-40AF-B3C2-D4F20E58170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74E9133-D53C-4216-B34F-E65C6E496E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BF1D17BF-3A9F-4BB5-A0EC-0D3E293547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36613" y="1431925"/>
            <a:ext cx="12960350" cy="6111875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/>
              <a:t>First level: Arial 28pt</a:t>
            </a:r>
            <a:endParaRPr lang="zh-CN" altLang="en-US" dirty="0"/>
          </a:p>
          <a:p>
            <a:pPr lvl="1"/>
            <a:r>
              <a:rPr lang="en-US" altLang="zh-CN" dirty="0"/>
              <a:t>Second level: Arial 24pt</a:t>
            </a:r>
            <a:endParaRPr lang="zh-CN" altLang="en-US" dirty="0"/>
          </a:p>
          <a:p>
            <a:pPr lvl="2"/>
            <a:r>
              <a:rPr lang="en-US" altLang="zh-CN" dirty="0"/>
              <a:t>Third level: Arial 20pt</a:t>
            </a:r>
            <a:endParaRPr lang="zh-CN" altLang="en-US" dirty="0"/>
          </a:p>
          <a:p>
            <a:pPr lvl="3"/>
            <a:r>
              <a:rPr lang="en-US" altLang="zh-CN" dirty="0"/>
              <a:t>Fourth level: Arial 16pt</a:t>
            </a:r>
            <a:endParaRPr lang="zh-CN" altLang="en-US" dirty="0"/>
          </a:p>
          <a:p>
            <a:pPr lvl="4"/>
            <a:r>
              <a:rPr lang="en-US" altLang="zh-CN" dirty="0"/>
              <a:t>Fifth level: Arial 12pt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362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836068" y="1657142"/>
            <a:ext cx="6300000" cy="48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492317" y="1654173"/>
            <a:ext cx="6300000" cy="4860000"/>
          </a:xfrm>
          <a:prstGeom prst="rect">
            <a:avLst/>
          </a:prstGeom>
        </p:spPr>
        <p:txBody>
          <a:bodyPr tIns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/>
              <a:t>First level: Arial 28pt</a:t>
            </a:r>
            <a:endParaRPr lang="zh-CN" altLang="en-US" dirty="0"/>
          </a:p>
          <a:p>
            <a:pPr lvl="1"/>
            <a:r>
              <a:rPr lang="en-US" altLang="zh-CN" dirty="0"/>
              <a:t>Second level: Arial 24pt</a:t>
            </a:r>
            <a:endParaRPr lang="zh-CN" altLang="en-US" dirty="0"/>
          </a:p>
          <a:p>
            <a:pPr lvl="2"/>
            <a:r>
              <a:rPr lang="en-US" altLang="zh-CN" dirty="0"/>
              <a:t>Third level: Arial 20pt</a:t>
            </a:r>
            <a:endParaRPr lang="zh-CN" altLang="en-US" dirty="0"/>
          </a:p>
          <a:p>
            <a:pPr lvl="3"/>
            <a:r>
              <a:rPr lang="en-US" altLang="zh-CN" dirty="0"/>
              <a:t>Fourth level: Arial 16pt</a:t>
            </a:r>
            <a:endParaRPr lang="zh-CN" altLang="en-US" dirty="0"/>
          </a:p>
          <a:p>
            <a:pPr lvl="4"/>
            <a:r>
              <a:rPr lang="en-US" altLang="zh-CN" dirty="0"/>
              <a:t>Fifth level: Arial 12pt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E0A3B7A-C72F-419A-81EC-8AF513204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5E3F3BC-8D24-401B-A0DF-FB505C50F4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295194-4301-43E1-99CE-90FB52CCCA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995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text and im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6069" y="515938"/>
            <a:ext cx="12960894" cy="713772"/>
          </a:xfrm>
        </p:spPr>
        <p:txBody>
          <a:bodyPr anchor="ctr" anchorCtr="0">
            <a:normAutofit/>
          </a:bodyPr>
          <a:lstStyle>
            <a:lvl1pPr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7496963" y="1657142"/>
            <a:ext cx="6300000" cy="48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8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836068" y="1654173"/>
            <a:ext cx="6300000" cy="4860000"/>
          </a:xfrm>
          <a:prstGeom prst="rect">
            <a:avLst/>
          </a:prstGeom>
        </p:spPr>
        <p:txBody>
          <a:bodyPr tIns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altLang="zh-CN" dirty="0"/>
              <a:t>First level: Arial 28pt</a:t>
            </a:r>
            <a:endParaRPr lang="zh-CN" altLang="en-US" dirty="0"/>
          </a:p>
          <a:p>
            <a:pPr lvl="1"/>
            <a:r>
              <a:rPr lang="en-US" altLang="zh-CN" dirty="0"/>
              <a:t>Second level: Arial 24pt</a:t>
            </a:r>
            <a:endParaRPr lang="zh-CN" altLang="en-US" dirty="0"/>
          </a:p>
          <a:p>
            <a:pPr lvl="2"/>
            <a:r>
              <a:rPr lang="en-US" altLang="zh-CN" dirty="0"/>
              <a:t>Third level: Arial 20pt</a:t>
            </a:r>
            <a:endParaRPr lang="zh-CN" altLang="en-US" dirty="0"/>
          </a:p>
          <a:p>
            <a:pPr lvl="3"/>
            <a:r>
              <a:rPr lang="en-US" altLang="zh-CN" dirty="0"/>
              <a:t>Fourth level: Arial 16pt</a:t>
            </a:r>
            <a:endParaRPr lang="zh-CN" altLang="en-US" dirty="0"/>
          </a:p>
          <a:p>
            <a:pPr lvl="4"/>
            <a:r>
              <a:rPr lang="en-US" altLang="zh-CN" dirty="0"/>
              <a:t>Fifth level: Arial 12pt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3608936-B890-4A37-BBBA-FC402EAD59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7FB9C5-E1BB-4BAE-8209-EF3487057E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786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8"/>
          <p:cNvSpPr>
            <a:spLocks noGrp="1"/>
          </p:cNvSpPr>
          <p:nvPr>
            <p:ph sz="quarter" idx="14" hasCustomPrompt="1"/>
          </p:nvPr>
        </p:nvSpPr>
        <p:spPr>
          <a:xfrm>
            <a:off x="9114366" y="1638092"/>
            <a:ext cx="4680000" cy="4860000"/>
          </a:xfrm>
          <a:prstGeom prst="rect">
            <a:avLst/>
          </a:prstGeom>
        </p:spPr>
        <p:txBody>
          <a:bodyPr tIns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altLang="zh-CN" dirty="0"/>
              <a:t>First level: Arial 28pt</a:t>
            </a:r>
            <a:endParaRPr lang="zh-CN" altLang="en-US" dirty="0"/>
          </a:p>
          <a:p>
            <a:pPr lvl="1"/>
            <a:r>
              <a:rPr lang="en-US" altLang="zh-CN" dirty="0"/>
              <a:t>Second level: Arial 24pt</a:t>
            </a:r>
            <a:endParaRPr lang="zh-CN" altLang="en-US" dirty="0"/>
          </a:p>
          <a:p>
            <a:pPr lvl="2"/>
            <a:r>
              <a:rPr lang="en-US" altLang="zh-CN" dirty="0"/>
              <a:t>Third level: Arial 20pt</a:t>
            </a:r>
            <a:endParaRPr lang="zh-CN" altLang="en-US" dirty="0"/>
          </a:p>
          <a:p>
            <a:pPr lvl="3"/>
            <a:r>
              <a:rPr lang="en-US" altLang="zh-CN" dirty="0"/>
              <a:t>Fourth level: Arial 16pt</a:t>
            </a:r>
            <a:endParaRPr lang="zh-CN" altLang="en-US" dirty="0"/>
          </a:p>
          <a:p>
            <a:pPr lvl="4"/>
            <a:r>
              <a:rPr lang="en-US" altLang="zh-CN" dirty="0"/>
              <a:t>Fifth level: Arial 12pt</a:t>
            </a:r>
            <a:endParaRPr lang="zh-CN" altLang="en-US" dirty="0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638092"/>
            <a:ext cx="8820000" cy="48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36B133C-41C4-4783-976B-697DFF054A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6DB67D3-EFFD-49C8-BACC-7547FB688F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DFC554-1B96-4002-9CA4-BCC494C3C9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7980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11"/>
          <p:cNvSpPr>
            <a:spLocks noGrp="1"/>
          </p:cNvSpPr>
          <p:nvPr>
            <p:ph type="pic" sz="quarter" idx="13" hasCustomPrompt="1"/>
          </p:nvPr>
        </p:nvSpPr>
        <p:spPr>
          <a:xfrm>
            <a:off x="-19050" y="0"/>
            <a:ext cx="7550062" cy="8253413"/>
          </a:xfrm>
          <a:custGeom>
            <a:avLst/>
            <a:gdLst>
              <a:gd name="connsiteX0" fmla="*/ 0 w 7550062"/>
              <a:gd name="connsiteY0" fmla="*/ 0 h 8253413"/>
              <a:gd name="connsiteX1" fmla="*/ 7368929 w 7550062"/>
              <a:gd name="connsiteY1" fmla="*/ 0 h 8253413"/>
              <a:gd name="connsiteX2" fmla="*/ 7385499 w 7550062"/>
              <a:gd name="connsiteY2" fmla="*/ 71794 h 8253413"/>
              <a:gd name="connsiteX3" fmla="*/ 7550062 w 7550062"/>
              <a:gd name="connsiteY3" fmla="*/ 1704226 h 8253413"/>
              <a:gd name="connsiteX4" fmla="*/ 4296421 w 7550062"/>
              <a:gd name="connsiteY4" fmla="*/ 8195043 h 8253413"/>
              <a:gd name="connsiteX5" fmla="*/ 4214338 w 7550062"/>
              <a:gd name="connsiteY5" fmla="*/ 8253413 h 8253413"/>
              <a:gd name="connsiteX6" fmla="*/ 0 w 7550062"/>
              <a:gd name="connsiteY6" fmla="*/ 8253413 h 825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0062" h="8253413">
                <a:moveTo>
                  <a:pt x="0" y="0"/>
                </a:moveTo>
                <a:lnTo>
                  <a:pt x="7368929" y="0"/>
                </a:lnTo>
                <a:lnTo>
                  <a:pt x="7385499" y="71794"/>
                </a:lnTo>
                <a:cubicBezTo>
                  <a:pt x="7493398" y="599084"/>
                  <a:pt x="7550062" y="1145038"/>
                  <a:pt x="7550062" y="1704226"/>
                </a:cubicBezTo>
                <a:cubicBezTo>
                  <a:pt x="7550062" y="4360370"/>
                  <a:pt x="6271581" y="6717910"/>
                  <a:pt x="4296421" y="8195043"/>
                </a:cubicBezTo>
                <a:lnTo>
                  <a:pt x="4214338" y="8253413"/>
                </a:lnTo>
                <a:lnTo>
                  <a:pt x="0" y="82534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zh-CN" dirty="0"/>
              <a:t>Insert image</a:t>
            </a:r>
            <a:endParaRPr lang="zh-CN" altLang="en-US" dirty="0"/>
          </a:p>
        </p:txBody>
      </p:sp>
      <p:sp>
        <p:nvSpPr>
          <p:cNvPr id="49" name="标题 48"/>
          <p:cNvSpPr>
            <a:spLocks noGrp="1"/>
          </p:cNvSpPr>
          <p:nvPr>
            <p:ph type="title" hasCustomPrompt="1"/>
          </p:nvPr>
        </p:nvSpPr>
        <p:spPr>
          <a:xfrm>
            <a:off x="8324898" y="1667322"/>
            <a:ext cx="5471553" cy="3420000"/>
          </a:xfrm>
        </p:spPr>
        <p:txBody>
          <a:bodyPr>
            <a:noAutofit/>
          </a:bodyPr>
          <a:lstStyle>
            <a:lvl1pPr algn="r">
              <a:defRPr sz="4800" baseline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 dirty="0"/>
              <a:t>Cover Option 2-1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400" y="538010"/>
            <a:ext cx="2120424" cy="581232"/>
          </a:xfrm>
          <a:prstGeom prst="rect">
            <a:avLst/>
          </a:prstGeom>
        </p:spPr>
      </p:pic>
      <p:sp>
        <p:nvSpPr>
          <p:cNvPr id="52" name="文本占位符 51"/>
          <p:cNvSpPr>
            <a:spLocks noGrp="1"/>
          </p:cNvSpPr>
          <p:nvPr>
            <p:ph type="body" sz="quarter" idx="12" hasCustomPrompt="1"/>
          </p:nvPr>
        </p:nvSpPr>
        <p:spPr>
          <a:xfrm>
            <a:off x="7172771" y="5118214"/>
            <a:ext cx="6623777" cy="10096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</p:spTree>
    <p:extLst>
      <p:ext uri="{BB962C8B-B14F-4D97-AF65-F5344CB8AC3E}">
        <p14:creationId xmlns:p14="http://schemas.microsoft.com/office/powerpoint/2010/main" val="363051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text and imag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5813575" y="1619250"/>
            <a:ext cx="8820000" cy="48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 hasCustomPrompt="1"/>
          </p:nvPr>
        </p:nvSpPr>
        <p:spPr>
          <a:xfrm>
            <a:off x="846222" y="1619250"/>
            <a:ext cx="4680000" cy="4860000"/>
          </a:xfrm>
          <a:prstGeom prst="rect">
            <a:avLst/>
          </a:prstGeom>
        </p:spPr>
        <p:txBody>
          <a:bodyPr tIns="0">
            <a:noAutofit/>
          </a:bodyPr>
          <a:lstStyle>
            <a:lvl1pPr marL="457200" indent="-457200">
              <a:buFont typeface="Arial" panose="020B0604020202020204" pitchFamily="34" charset="0"/>
              <a:buChar char="•"/>
              <a:defRPr lang="en-US" altLang="zh-CN" sz="2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CN" dirty="0"/>
              <a:t>First level: Arial 28pt</a:t>
            </a:r>
            <a:endParaRPr lang="zh-CN" altLang="en-US" dirty="0"/>
          </a:p>
          <a:p>
            <a:pPr lvl="1"/>
            <a:r>
              <a:rPr lang="en-US" altLang="zh-CN" dirty="0"/>
              <a:t>Second level: Arial 24pt</a:t>
            </a:r>
            <a:endParaRPr lang="zh-CN" altLang="en-US" dirty="0"/>
          </a:p>
          <a:p>
            <a:pPr lvl="2"/>
            <a:r>
              <a:rPr lang="en-US" altLang="zh-CN" dirty="0"/>
              <a:t>Third level: Arial 20pt</a:t>
            </a:r>
            <a:endParaRPr lang="zh-CN" altLang="en-US" dirty="0"/>
          </a:p>
          <a:p>
            <a:pPr lvl="3"/>
            <a:r>
              <a:rPr lang="en-US" altLang="zh-CN" dirty="0"/>
              <a:t>Fourth level: Arial 16pt</a:t>
            </a:r>
            <a:endParaRPr lang="zh-CN" altLang="en-US" dirty="0"/>
          </a:p>
          <a:p>
            <a:pPr lvl="4"/>
            <a:r>
              <a:rPr lang="en-US" altLang="zh-CN" dirty="0"/>
              <a:t>Fifth level: Arial 12pt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FD4FC77-5559-4D8A-AB35-6C49C762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5B13B5-C833-41CD-81F6-83543FC9BD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66E4C63-C1F3-47D9-94B3-3A70422D6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8765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836068" y="1676192"/>
            <a:ext cx="4032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836447" y="4854900"/>
            <a:ext cx="4043361" cy="2858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5" hasCustomPrompt="1"/>
          </p:nvPr>
        </p:nvSpPr>
        <p:spPr>
          <a:xfrm>
            <a:off x="5311986" y="1676192"/>
            <a:ext cx="4032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5311986" y="4856523"/>
            <a:ext cx="4032000" cy="2858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7" hasCustomPrompt="1"/>
          </p:nvPr>
        </p:nvSpPr>
        <p:spPr>
          <a:xfrm>
            <a:off x="9763841" y="1676192"/>
            <a:ext cx="4032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9763841" y="4854900"/>
            <a:ext cx="4032000" cy="2858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2495140-241F-4F08-8978-EA031516D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3C7637-5811-426A-8F09-D2647DAFAE6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DA2554-84B8-42DA-A3C6-5956C1E362E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9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text and imag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836613" y="3185551"/>
            <a:ext cx="4140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5" hasCustomPrompt="1"/>
          </p:nvPr>
        </p:nvSpPr>
        <p:spPr>
          <a:xfrm>
            <a:off x="5246569" y="3185551"/>
            <a:ext cx="4140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7" hasCustomPrompt="1"/>
          </p:nvPr>
        </p:nvSpPr>
        <p:spPr>
          <a:xfrm>
            <a:off x="9656963" y="3185551"/>
            <a:ext cx="4140000" cy="30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837051" y="1669864"/>
            <a:ext cx="4140000" cy="1409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5246569" y="1671487"/>
            <a:ext cx="4140000" cy="1409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18" hasCustomPrompt="1"/>
          </p:nvPr>
        </p:nvSpPr>
        <p:spPr>
          <a:xfrm>
            <a:off x="9656963" y="1669864"/>
            <a:ext cx="4140000" cy="14097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5B38FFB1-DF87-49C6-949F-0555D5B84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D6D676-3065-486A-92D8-E2B7EF27F25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2CF47B0-1716-446E-8001-0EB164B3C0E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238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6069" y="515938"/>
            <a:ext cx="12960894" cy="713772"/>
          </a:xfrm>
        </p:spPr>
        <p:txBody>
          <a:bodyPr anchor="ctr" anchorCtr="0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836068" y="1619042"/>
            <a:ext cx="252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5" hasCustomPrompt="1"/>
          </p:nvPr>
        </p:nvSpPr>
        <p:spPr>
          <a:xfrm>
            <a:off x="835309" y="4111198"/>
            <a:ext cx="252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6" hasCustomPrompt="1"/>
          </p:nvPr>
        </p:nvSpPr>
        <p:spPr>
          <a:xfrm>
            <a:off x="3355309" y="1627945"/>
            <a:ext cx="3780000" cy="1800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7" hasCustomPrompt="1"/>
          </p:nvPr>
        </p:nvSpPr>
        <p:spPr>
          <a:xfrm>
            <a:off x="7496963" y="1627945"/>
            <a:ext cx="252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9" hasCustomPrompt="1"/>
          </p:nvPr>
        </p:nvSpPr>
        <p:spPr>
          <a:xfrm>
            <a:off x="7496963" y="4111198"/>
            <a:ext cx="252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10016963" y="1627945"/>
            <a:ext cx="3780000" cy="1800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3355309" y="4111198"/>
            <a:ext cx="3780000" cy="1800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22" hasCustomPrompt="1"/>
          </p:nvPr>
        </p:nvSpPr>
        <p:spPr>
          <a:xfrm>
            <a:off x="10016963" y="4111198"/>
            <a:ext cx="3780000" cy="1800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B4299E7-64CA-424A-8D02-813F53A6D5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5D6236-56F5-4494-90BB-32C43DA6529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7476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3" hasCustomPrompt="1"/>
          </p:nvPr>
        </p:nvSpPr>
        <p:spPr>
          <a:xfrm>
            <a:off x="836067" y="1619042"/>
            <a:ext cx="6479102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9" hasCustomPrompt="1"/>
          </p:nvPr>
        </p:nvSpPr>
        <p:spPr>
          <a:xfrm>
            <a:off x="7316067" y="4158920"/>
            <a:ext cx="648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7316066" y="1619042"/>
            <a:ext cx="6480897" cy="2539878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21" hasCustomPrompt="1"/>
          </p:nvPr>
        </p:nvSpPr>
        <p:spPr>
          <a:xfrm>
            <a:off x="836612" y="4158920"/>
            <a:ext cx="6478557" cy="2520000"/>
          </a:xfrm>
          <a:prstGeom prst="rect">
            <a:avLst/>
          </a:prstGeom>
        </p:spPr>
        <p:txBody>
          <a:bodyPr tIns="0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E8F55D3-431F-4ECD-A8FB-53CD526902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5A4DD0-40DB-4136-BA50-19DE2BF3E86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CB0CE35-2536-49EC-ABFC-DE0BD32965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522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图片占位符 6"/>
          <p:cNvSpPr>
            <a:spLocks noGrp="1"/>
          </p:cNvSpPr>
          <p:nvPr>
            <p:ph type="pic" sz="quarter" idx="19" hasCustomPrompt="1"/>
          </p:nvPr>
        </p:nvSpPr>
        <p:spPr>
          <a:xfrm>
            <a:off x="846008" y="4320000"/>
            <a:ext cx="1296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15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846007" y="1619040"/>
            <a:ext cx="12960000" cy="25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831A49E2-BC75-4FA2-B9D6-039005B4D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6020F9-6048-49FF-BF7E-40437235F54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E017A4-2E37-4C14-B862-263237D980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999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text and image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846007" y="4320000"/>
            <a:ext cx="12960000" cy="252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9" hasCustomPrompt="1"/>
          </p:nvPr>
        </p:nvSpPr>
        <p:spPr>
          <a:xfrm>
            <a:off x="846000" y="1620000"/>
            <a:ext cx="1296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FD25C08-021A-4346-B815-725E0718D0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E922FC28-9F44-4543-9259-D0C2C263B3C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19556D-BE4B-4E98-B72F-AAA2C9DB128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1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text and image_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占位符 7"/>
          <p:cNvSpPr>
            <a:spLocks noGrp="1"/>
          </p:cNvSpPr>
          <p:nvPr>
            <p:ph type="body" sz="quarter" idx="20" hasCustomPrompt="1"/>
          </p:nvPr>
        </p:nvSpPr>
        <p:spPr>
          <a:xfrm>
            <a:off x="836068" y="6606141"/>
            <a:ext cx="12960896" cy="691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altLang="zh-CN" dirty="0"/>
              <a:t>Text Arial 20pt</a:t>
            </a:r>
            <a:endParaRPr lang="zh-CN" altLang="en-US" dirty="0"/>
          </a:p>
        </p:txBody>
      </p:sp>
      <p:sp>
        <p:nvSpPr>
          <p:cNvPr id="8" name="图片占位符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1605181"/>
            <a:ext cx="14645078" cy="49269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0FE85543-3052-49AE-AF15-6FFC7A8686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A3B846-ABB3-4E83-9EEC-1F965334BF0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7E0AB7-FEC9-4BF0-B46E-3A37DBC00F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173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52E68C-95C8-497F-A4FA-745D9A101E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5FB640-5693-484C-B6FE-3195935ABD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BE2246-093D-4D2D-A59B-CBB2653EC9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658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27" userDrawn="1">
          <p15:clr>
            <a:srgbClr val="FBAE40"/>
          </p15:clr>
        </p15:guide>
        <p15:guide id="2" pos="8691" userDrawn="1">
          <p15:clr>
            <a:srgbClr val="FBAE40"/>
          </p15:clr>
        </p15:guide>
        <p15:guide id="3" orient="horz" pos="325" userDrawn="1">
          <p15:clr>
            <a:srgbClr val="FBAE40"/>
          </p15:clr>
        </p15:guide>
        <p15:guide id="4" orient="horz" pos="48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zh-CN" dirty="0"/>
              <a:t>Title: Arial Bold 36pt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2" hasCustomPrompt="1"/>
          </p:nvPr>
        </p:nvSpPr>
        <p:spPr>
          <a:xfrm>
            <a:off x="1588843" y="2276846"/>
            <a:ext cx="3555067" cy="3556952"/>
          </a:xfrm>
          <a:custGeom>
            <a:avLst/>
            <a:gdLst>
              <a:gd name="connsiteX0" fmla="*/ 1778476 w 3555067"/>
              <a:gd name="connsiteY0" fmla="*/ 0 h 3556952"/>
              <a:gd name="connsiteX1" fmla="*/ 3547770 w 3555067"/>
              <a:gd name="connsiteY1" fmla="*/ 1596637 h 3556952"/>
              <a:gd name="connsiteX2" fmla="*/ 3555067 w 3555067"/>
              <a:gd name="connsiteY2" fmla="*/ 1741146 h 3556952"/>
              <a:gd name="connsiteX3" fmla="*/ 3555067 w 3555067"/>
              <a:gd name="connsiteY3" fmla="*/ 1815806 h 3556952"/>
              <a:gd name="connsiteX4" fmla="*/ 3547770 w 3555067"/>
              <a:gd name="connsiteY4" fmla="*/ 1960315 h 3556952"/>
              <a:gd name="connsiteX5" fmla="*/ 1778476 w 3555067"/>
              <a:gd name="connsiteY5" fmla="*/ 3556952 h 3556952"/>
              <a:gd name="connsiteX6" fmla="*/ 0 w 3555067"/>
              <a:gd name="connsiteY6" fmla="*/ 1778476 h 3556952"/>
              <a:gd name="connsiteX7" fmla="*/ 1778476 w 3555067"/>
              <a:gd name="connsiteY7" fmla="*/ 0 h 355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5067" h="3556952">
                <a:moveTo>
                  <a:pt x="1778476" y="0"/>
                </a:moveTo>
                <a:cubicBezTo>
                  <a:pt x="2699312" y="0"/>
                  <a:pt x="3456694" y="699830"/>
                  <a:pt x="3547770" y="1596637"/>
                </a:cubicBezTo>
                <a:lnTo>
                  <a:pt x="3555067" y="1741146"/>
                </a:lnTo>
                <a:lnTo>
                  <a:pt x="3555067" y="1815806"/>
                </a:lnTo>
                <a:lnTo>
                  <a:pt x="3547770" y="1960315"/>
                </a:lnTo>
                <a:cubicBezTo>
                  <a:pt x="3456694" y="2857122"/>
                  <a:pt x="2699312" y="3556952"/>
                  <a:pt x="1778476" y="3556952"/>
                </a:cubicBezTo>
                <a:cubicBezTo>
                  <a:pt x="796251" y="3556952"/>
                  <a:pt x="0" y="2760701"/>
                  <a:pt x="0" y="1778476"/>
                </a:cubicBezTo>
                <a:cubicBezTo>
                  <a:pt x="0" y="796251"/>
                  <a:pt x="796251" y="0"/>
                  <a:pt x="1778476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1021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10"/>
          <p:cNvSpPr>
            <a:spLocks noGrp="1"/>
          </p:cNvSpPr>
          <p:nvPr>
            <p:ph type="pic" sz="quarter" idx="14" hasCustomPrompt="1"/>
          </p:nvPr>
        </p:nvSpPr>
        <p:spPr>
          <a:xfrm>
            <a:off x="4990702" y="0"/>
            <a:ext cx="9642873" cy="8231188"/>
          </a:xfrm>
          <a:custGeom>
            <a:avLst/>
            <a:gdLst>
              <a:gd name="connsiteX0" fmla="*/ 2902001 w 9642873"/>
              <a:gd name="connsiteY0" fmla="*/ 0 h 8231188"/>
              <a:gd name="connsiteX1" fmla="*/ 9642873 w 9642873"/>
              <a:gd name="connsiteY1" fmla="*/ 0 h 8231188"/>
              <a:gd name="connsiteX2" fmla="*/ 9642873 w 9642873"/>
              <a:gd name="connsiteY2" fmla="*/ 8231188 h 8231188"/>
              <a:gd name="connsiteX3" fmla="*/ 0 w 9642873"/>
              <a:gd name="connsiteY3" fmla="*/ 8231188 h 8231188"/>
              <a:gd name="connsiteX4" fmla="*/ 168725 w 9642873"/>
              <a:gd name="connsiteY4" fmla="*/ 8098596 h 8231188"/>
              <a:gd name="connsiteX5" fmla="*/ 3116373 w 9642873"/>
              <a:gd name="connsiteY5" fmla="*/ 1848242 h 8231188"/>
              <a:gd name="connsiteX6" fmla="*/ 2951810 w 9642873"/>
              <a:gd name="connsiteY6" fmla="*/ 215810 h 82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42873" h="8231188">
                <a:moveTo>
                  <a:pt x="2902001" y="0"/>
                </a:moveTo>
                <a:lnTo>
                  <a:pt x="9642873" y="0"/>
                </a:lnTo>
                <a:lnTo>
                  <a:pt x="9642873" y="8231188"/>
                </a:lnTo>
                <a:lnTo>
                  <a:pt x="0" y="8231188"/>
                </a:lnTo>
                <a:lnTo>
                  <a:pt x="168725" y="8098596"/>
                </a:lnTo>
                <a:cubicBezTo>
                  <a:pt x="1968928" y="6612937"/>
                  <a:pt x="3116373" y="4364589"/>
                  <a:pt x="3116373" y="1848242"/>
                </a:cubicBezTo>
                <a:cubicBezTo>
                  <a:pt x="3116373" y="1289054"/>
                  <a:pt x="3059709" y="743100"/>
                  <a:pt x="2951810" y="2158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marR="0" indent="0" algn="r" defTabSz="109746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zh-CN" dirty="0"/>
              <a:t>Insert image</a:t>
            </a: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 hasCustomPrompt="1"/>
          </p:nvPr>
        </p:nvSpPr>
        <p:spPr>
          <a:xfrm>
            <a:off x="841258" y="1738589"/>
            <a:ext cx="5683441" cy="3420000"/>
          </a:xfrm>
        </p:spPr>
        <p:txBody>
          <a:bodyPr>
            <a:noAutofit/>
          </a:bodyPr>
          <a:lstStyle>
            <a:lvl1pPr>
              <a:defRPr sz="4800" baseline="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 dirty="0"/>
              <a:t>Cover Option 2-2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8" name="文本占位符 51"/>
          <p:cNvSpPr>
            <a:spLocks noGrp="1"/>
          </p:cNvSpPr>
          <p:nvPr>
            <p:ph type="body" sz="quarter" idx="13" hasCustomPrompt="1"/>
          </p:nvPr>
        </p:nvSpPr>
        <p:spPr>
          <a:xfrm>
            <a:off x="841259" y="5194176"/>
            <a:ext cx="5185690" cy="10096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  <p:pic>
        <p:nvPicPr>
          <p:cNvPr id="6" name="图片 4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74" y="559813"/>
            <a:ext cx="2120424" cy="5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12"/>
          <p:cNvSpPr>
            <a:spLocks noGrp="1"/>
          </p:cNvSpPr>
          <p:nvPr>
            <p:ph type="pic" sz="quarter" idx="13" hasCustomPrompt="1"/>
          </p:nvPr>
        </p:nvSpPr>
        <p:spPr>
          <a:xfrm>
            <a:off x="-15795" y="0"/>
            <a:ext cx="9450381" cy="8231188"/>
          </a:xfrm>
          <a:custGeom>
            <a:avLst/>
            <a:gdLst>
              <a:gd name="connsiteX0" fmla="*/ 0 w 9450381"/>
              <a:gd name="connsiteY0" fmla="*/ 0 h 8231188"/>
              <a:gd name="connsiteX1" fmla="*/ 6283431 w 9450381"/>
              <a:gd name="connsiteY1" fmla="*/ 0 h 8231188"/>
              <a:gd name="connsiteX2" fmla="*/ 6273010 w 9450381"/>
              <a:gd name="connsiteY2" fmla="*/ 45152 h 8231188"/>
              <a:gd name="connsiteX3" fmla="*/ 6108447 w 9450381"/>
              <a:gd name="connsiteY3" fmla="*/ 1677584 h 8231188"/>
              <a:gd name="connsiteX4" fmla="*/ 9362087 w 9450381"/>
              <a:gd name="connsiteY4" fmla="*/ 8168401 h 8231188"/>
              <a:gd name="connsiteX5" fmla="*/ 9450381 w 9450381"/>
              <a:gd name="connsiteY5" fmla="*/ 8231188 h 8231188"/>
              <a:gd name="connsiteX6" fmla="*/ 0 w 9450381"/>
              <a:gd name="connsiteY6" fmla="*/ 8231188 h 82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50381" h="8231188">
                <a:moveTo>
                  <a:pt x="0" y="0"/>
                </a:moveTo>
                <a:lnTo>
                  <a:pt x="6283431" y="0"/>
                </a:lnTo>
                <a:lnTo>
                  <a:pt x="6273010" y="45152"/>
                </a:lnTo>
                <a:cubicBezTo>
                  <a:pt x="6165111" y="572442"/>
                  <a:pt x="6108447" y="1118396"/>
                  <a:pt x="6108447" y="1677584"/>
                </a:cubicBezTo>
                <a:cubicBezTo>
                  <a:pt x="6108447" y="4333728"/>
                  <a:pt x="7386927" y="6691268"/>
                  <a:pt x="9362087" y="8168401"/>
                </a:cubicBezTo>
                <a:lnTo>
                  <a:pt x="9450381" y="8231188"/>
                </a:lnTo>
                <a:lnTo>
                  <a:pt x="0" y="823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zh-CN" dirty="0"/>
              <a:t>Insert image</a:t>
            </a:r>
            <a:endParaRPr lang="zh-CN" altLang="en-US" dirty="0"/>
          </a:p>
        </p:txBody>
      </p:sp>
      <p:sp>
        <p:nvSpPr>
          <p:cNvPr id="10" name="标题 9"/>
          <p:cNvSpPr>
            <a:spLocks noGrp="1"/>
          </p:cNvSpPr>
          <p:nvPr>
            <p:ph type="title" hasCustomPrompt="1"/>
          </p:nvPr>
        </p:nvSpPr>
        <p:spPr>
          <a:xfrm>
            <a:off x="7892851" y="1677584"/>
            <a:ext cx="5889474" cy="3420000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 dirty="0"/>
              <a:t>Cover Option 2-3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1" name="文本占位符 51"/>
          <p:cNvSpPr>
            <a:spLocks noGrp="1"/>
          </p:cNvSpPr>
          <p:nvPr>
            <p:ph type="body" sz="quarter" idx="12" hasCustomPrompt="1"/>
          </p:nvPr>
        </p:nvSpPr>
        <p:spPr>
          <a:xfrm>
            <a:off x="8324899" y="5111932"/>
            <a:ext cx="5457428" cy="10096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  <p:pic>
        <p:nvPicPr>
          <p:cNvPr id="6" name="图片 4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3337" y="538010"/>
            <a:ext cx="2120424" cy="5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94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/Divider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12"/>
          <p:cNvSpPr>
            <a:spLocks noGrp="1"/>
          </p:cNvSpPr>
          <p:nvPr>
            <p:ph type="pic" sz="quarter" idx="14" hasCustomPrompt="1"/>
          </p:nvPr>
        </p:nvSpPr>
        <p:spPr>
          <a:xfrm>
            <a:off x="6143883" y="0"/>
            <a:ext cx="8489693" cy="8231188"/>
          </a:xfrm>
          <a:custGeom>
            <a:avLst/>
            <a:gdLst>
              <a:gd name="connsiteX0" fmla="*/ 0 w 8489693"/>
              <a:gd name="connsiteY0" fmla="*/ 0 h 8231188"/>
              <a:gd name="connsiteX1" fmla="*/ 8489693 w 8489693"/>
              <a:gd name="connsiteY1" fmla="*/ 0 h 8231188"/>
              <a:gd name="connsiteX2" fmla="*/ 8489693 w 8489693"/>
              <a:gd name="connsiteY2" fmla="*/ 8231188 h 8231188"/>
              <a:gd name="connsiteX3" fmla="*/ 2377823 w 8489693"/>
              <a:gd name="connsiteY3" fmla="*/ 8231188 h 8231188"/>
              <a:gd name="connsiteX4" fmla="*/ 2430064 w 8489693"/>
              <a:gd name="connsiteY4" fmla="*/ 8047222 h 8231188"/>
              <a:gd name="connsiteX5" fmla="*/ 2685073 w 8489693"/>
              <a:gd name="connsiteY5" fmla="*/ 6022906 h 8231188"/>
              <a:gd name="connsiteX6" fmla="*/ 31330 w 8489693"/>
              <a:gd name="connsiteY6" fmla="*/ 27140 h 82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89693" h="8231188">
                <a:moveTo>
                  <a:pt x="0" y="0"/>
                </a:moveTo>
                <a:lnTo>
                  <a:pt x="8489693" y="0"/>
                </a:lnTo>
                <a:lnTo>
                  <a:pt x="8489693" y="8231188"/>
                </a:lnTo>
                <a:lnTo>
                  <a:pt x="2377823" y="8231188"/>
                </a:lnTo>
                <a:lnTo>
                  <a:pt x="2430064" y="8047222"/>
                </a:lnTo>
                <a:cubicBezTo>
                  <a:pt x="2596536" y="7400198"/>
                  <a:pt x="2685073" y="6721891"/>
                  <a:pt x="2685073" y="6022906"/>
                </a:cubicBezTo>
                <a:cubicBezTo>
                  <a:pt x="2685073" y="3646356"/>
                  <a:pt x="1661580" y="1508855"/>
                  <a:pt x="31330" y="271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marR="0" indent="0" algn="r" defTabSz="1097463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zh-CN" dirty="0"/>
              <a:t>Insert image</a:t>
            </a:r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858047" y="1713059"/>
            <a:ext cx="5738660" cy="3420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accent1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 dirty="0"/>
              <a:t>Cover Option 2-4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0" name="文本占位符 51"/>
          <p:cNvSpPr>
            <a:spLocks noGrp="1"/>
          </p:cNvSpPr>
          <p:nvPr>
            <p:ph type="body" sz="quarter" idx="13" hasCustomPrompt="1"/>
          </p:nvPr>
        </p:nvSpPr>
        <p:spPr>
          <a:xfrm>
            <a:off x="847012" y="5167649"/>
            <a:ext cx="7045839" cy="10096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  <p:pic>
        <p:nvPicPr>
          <p:cNvPr id="8" name="图片 4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12" y="559813"/>
            <a:ext cx="2120424" cy="58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7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9" r="6403" b="21626"/>
          <a:stretch/>
        </p:blipFill>
        <p:spPr>
          <a:xfrm>
            <a:off x="0" y="4242"/>
            <a:ext cx="14633575" cy="8226946"/>
          </a:xfrm>
          <a:prstGeom prst="rect">
            <a:avLst/>
          </a:prstGeom>
        </p:spPr>
      </p:pic>
      <p:sp>
        <p:nvSpPr>
          <p:cNvPr id="7" name="任意多边形 6"/>
          <p:cNvSpPr/>
          <p:nvPr userDrawn="1"/>
        </p:nvSpPr>
        <p:spPr>
          <a:xfrm>
            <a:off x="0" y="0"/>
            <a:ext cx="8252891" cy="8231188"/>
          </a:xfrm>
          <a:custGeom>
            <a:avLst/>
            <a:gdLst>
              <a:gd name="connsiteX0" fmla="*/ 0 w 8252891"/>
              <a:gd name="connsiteY0" fmla="*/ 0 h 8231188"/>
              <a:gd name="connsiteX1" fmla="*/ 8152984 w 8252891"/>
              <a:gd name="connsiteY1" fmla="*/ 0 h 8231188"/>
              <a:gd name="connsiteX2" fmla="*/ 8159561 w 8252891"/>
              <a:gd name="connsiteY2" fmla="*/ 36828 h 8231188"/>
              <a:gd name="connsiteX3" fmla="*/ 8252891 w 8252891"/>
              <a:gd name="connsiteY3" fmla="*/ 1270378 h 8231188"/>
              <a:gd name="connsiteX4" fmla="*/ 4353036 w 8252891"/>
              <a:gd name="connsiteY4" fmla="*/ 8197714 h 8231188"/>
              <a:gd name="connsiteX5" fmla="*/ 4294818 w 8252891"/>
              <a:gd name="connsiteY5" fmla="*/ 8231188 h 8231188"/>
              <a:gd name="connsiteX6" fmla="*/ 0 w 8252891"/>
              <a:gd name="connsiteY6" fmla="*/ 8231188 h 82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891" h="8231188">
                <a:moveTo>
                  <a:pt x="0" y="0"/>
                </a:moveTo>
                <a:lnTo>
                  <a:pt x="8152984" y="0"/>
                </a:lnTo>
                <a:lnTo>
                  <a:pt x="8159561" y="36828"/>
                </a:lnTo>
                <a:cubicBezTo>
                  <a:pt x="8221018" y="439040"/>
                  <a:pt x="8252891" y="850987"/>
                  <a:pt x="8252891" y="1270378"/>
                </a:cubicBezTo>
                <a:cubicBezTo>
                  <a:pt x="8252891" y="4206117"/>
                  <a:pt x="6691091" y="6777077"/>
                  <a:pt x="4353036" y="8197714"/>
                </a:cubicBezTo>
                <a:lnTo>
                  <a:pt x="4294818" y="8231188"/>
                </a:lnTo>
                <a:lnTo>
                  <a:pt x="0" y="8231188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4" y="278485"/>
            <a:ext cx="2641220" cy="1091204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858048" y="1930400"/>
            <a:ext cx="5450628" cy="34200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Cover Option 3-1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2" name="文本占位符 51"/>
          <p:cNvSpPr>
            <a:spLocks noGrp="1"/>
          </p:cNvSpPr>
          <p:nvPr>
            <p:ph type="body" sz="quarter" idx="13" hasCustomPrompt="1"/>
          </p:nvPr>
        </p:nvSpPr>
        <p:spPr>
          <a:xfrm>
            <a:off x="847012" y="5410201"/>
            <a:ext cx="4597567" cy="1369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</p:spTree>
    <p:extLst>
      <p:ext uri="{BB962C8B-B14F-4D97-AF65-F5344CB8AC3E}">
        <p14:creationId xmlns:p14="http://schemas.microsoft.com/office/powerpoint/2010/main" val="190829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11">
            <a:extLst>
              <a:ext uri="{FF2B5EF4-FFF2-40B4-BE49-F238E27FC236}">
                <a16:creationId xmlns:a16="http://schemas.microsoft.com/office/drawing/2014/main" id="{EDB4C171-5DC5-4A20-A6E5-1C8EEF0BC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4633574" cy="8231188"/>
          </a:xfrm>
          <a:prstGeom prst="rect">
            <a:avLst/>
          </a:prstGeom>
        </p:spPr>
      </p:pic>
      <p:sp>
        <p:nvSpPr>
          <p:cNvPr id="7" name="任意多边形 6"/>
          <p:cNvSpPr/>
          <p:nvPr userDrawn="1"/>
        </p:nvSpPr>
        <p:spPr>
          <a:xfrm>
            <a:off x="6094451" y="-1"/>
            <a:ext cx="8539124" cy="8231189"/>
          </a:xfrm>
          <a:custGeom>
            <a:avLst/>
            <a:gdLst>
              <a:gd name="connsiteX0" fmla="*/ 2531156 w 8539124"/>
              <a:gd name="connsiteY0" fmla="*/ 0 h 8231189"/>
              <a:gd name="connsiteX1" fmla="*/ 8539124 w 8539124"/>
              <a:gd name="connsiteY1" fmla="*/ 0 h 8231189"/>
              <a:gd name="connsiteX2" fmla="*/ 8539124 w 8539124"/>
              <a:gd name="connsiteY2" fmla="*/ 8231189 h 8231189"/>
              <a:gd name="connsiteX3" fmla="*/ 348146 w 8539124"/>
              <a:gd name="connsiteY3" fmla="*/ 8231189 h 8231189"/>
              <a:gd name="connsiteX4" fmla="*/ 255010 w 8539124"/>
              <a:gd name="connsiteY4" fmla="*/ 7903207 h 8231189"/>
              <a:gd name="connsiteX5" fmla="*/ 0 w 8539124"/>
              <a:gd name="connsiteY5" fmla="*/ 5878891 h 8231189"/>
              <a:gd name="connsiteX6" fmla="*/ 2372435 w 8539124"/>
              <a:gd name="connsiteY6" fmla="*/ 151326 h 8231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39124" h="8231189">
                <a:moveTo>
                  <a:pt x="2531156" y="0"/>
                </a:moveTo>
                <a:lnTo>
                  <a:pt x="8539124" y="0"/>
                </a:lnTo>
                <a:lnTo>
                  <a:pt x="8539124" y="8231189"/>
                </a:lnTo>
                <a:lnTo>
                  <a:pt x="348146" y="8231189"/>
                </a:lnTo>
                <a:lnTo>
                  <a:pt x="255010" y="7903207"/>
                </a:lnTo>
                <a:cubicBezTo>
                  <a:pt x="88538" y="7256183"/>
                  <a:pt x="0" y="6577877"/>
                  <a:pt x="0" y="5878891"/>
                </a:cubicBezTo>
                <a:cubicBezTo>
                  <a:pt x="0" y="3642138"/>
                  <a:pt x="906624" y="1617138"/>
                  <a:pt x="2372435" y="151326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ACBCA5D-D811-4F7A-962C-3229C45D9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541" y="278485"/>
            <a:ext cx="2641220" cy="1091204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8564881" y="1810389"/>
            <a:ext cx="5222066" cy="3420000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r>
              <a:rPr lang="en-US" altLang="zh-CN" dirty="0"/>
              <a:t>Cover Option 3-2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2" name="文本占位符 51"/>
          <p:cNvSpPr>
            <a:spLocks noGrp="1"/>
          </p:cNvSpPr>
          <p:nvPr>
            <p:ph type="body" sz="quarter" idx="13" hasCustomPrompt="1"/>
          </p:nvPr>
        </p:nvSpPr>
        <p:spPr>
          <a:xfrm>
            <a:off x="6884739" y="5267722"/>
            <a:ext cx="6902207" cy="1369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</p:spTree>
    <p:extLst>
      <p:ext uri="{BB962C8B-B14F-4D97-AF65-F5344CB8AC3E}">
        <p14:creationId xmlns:p14="http://schemas.microsoft.com/office/powerpoint/2010/main" val="320955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16">
            <a:extLst>
              <a:ext uri="{FF2B5EF4-FFF2-40B4-BE49-F238E27FC236}">
                <a16:creationId xmlns:a16="http://schemas.microsoft.com/office/drawing/2014/main" id="{13DDB77F-6A48-4F2C-BA6E-783A57F3F3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4633574" cy="8231188"/>
          </a:xfrm>
          <a:prstGeom prst="rect">
            <a:avLst/>
          </a:prstGeom>
        </p:spPr>
      </p:pic>
      <p:sp>
        <p:nvSpPr>
          <p:cNvPr id="10" name="任意多边形 9"/>
          <p:cNvSpPr/>
          <p:nvPr userDrawn="1"/>
        </p:nvSpPr>
        <p:spPr>
          <a:xfrm>
            <a:off x="0" y="0"/>
            <a:ext cx="8612931" cy="8231188"/>
          </a:xfrm>
          <a:custGeom>
            <a:avLst/>
            <a:gdLst>
              <a:gd name="connsiteX0" fmla="*/ 0 w 8612931"/>
              <a:gd name="connsiteY0" fmla="*/ 0 h 8231188"/>
              <a:gd name="connsiteX1" fmla="*/ 6155415 w 8612931"/>
              <a:gd name="connsiteY1" fmla="*/ 0 h 8231188"/>
              <a:gd name="connsiteX2" fmla="*/ 6240496 w 8612931"/>
              <a:gd name="connsiteY2" fmla="*/ 81117 h 8231188"/>
              <a:gd name="connsiteX3" fmla="*/ 8612931 w 8612931"/>
              <a:gd name="connsiteY3" fmla="*/ 5808682 h 8231188"/>
              <a:gd name="connsiteX4" fmla="*/ 8248771 w 8612931"/>
              <a:gd name="connsiteY4" fmla="*/ 8217374 h 8231188"/>
              <a:gd name="connsiteX5" fmla="*/ 8244097 w 8612931"/>
              <a:gd name="connsiteY5" fmla="*/ 8231188 h 8231188"/>
              <a:gd name="connsiteX6" fmla="*/ 0 w 8612931"/>
              <a:gd name="connsiteY6" fmla="*/ 8231188 h 82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2931" h="8231188">
                <a:moveTo>
                  <a:pt x="0" y="0"/>
                </a:moveTo>
                <a:lnTo>
                  <a:pt x="6155415" y="0"/>
                </a:lnTo>
                <a:lnTo>
                  <a:pt x="6240496" y="81117"/>
                </a:lnTo>
                <a:cubicBezTo>
                  <a:pt x="7706308" y="1546929"/>
                  <a:pt x="8612931" y="3571929"/>
                  <a:pt x="8612931" y="5808682"/>
                </a:cubicBezTo>
                <a:cubicBezTo>
                  <a:pt x="8612931" y="6647465"/>
                  <a:pt x="8485437" y="7456469"/>
                  <a:pt x="8248771" y="8217374"/>
                </a:cubicBezTo>
                <a:lnTo>
                  <a:pt x="8244097" y="8231188"/>
                </a:lnTo>
                <a:lnTo>
                  <a:pt x="0" y="8231188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2F7D7F57-2700-47EA-B0E6-90196AD2C6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04" y="278485"/>
            <a:ext cx="2641220" cy="1091204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836613" y="1811338"/>
            <a:ext cx="5472062" cy="34200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Cover Option 3-3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2" name="文本占位符 51"/>
          <p:cNvSpPr>
            <a:spLocks noGrp="1"/>
          </p:cNvSpPr>
          <p:nvPr>
            <p:ph type="body" sz="quarter" idx="13" hasCustomPrompt="1"/>
          </p:nvPr>
        </p:nvSpPr>
        <p:spPr>
          <a:xfrm>
            <a:off x="836612" y="5275352"/>
            <a:ext cx="7128247" cy="1369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</p:spTree>
    <p:extLst>
      <p:ext uri="{BB962C8B-B14F-4D97-AF65-F5344CB8AC3E}">
        <p14:creationId xmlns:p14="http://schemas.microsoft.com/office/powerpoint/2010/main" val="142375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accent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2">
            <a:extLst>
              <a:ext uri="{FF2B5EF4-FFF2-40B4-BE49-F238E27FC236}">
                <a16:creationId xmlns:a16="http://schemas.microsoft.com/office/drawing/2014/main" id="{16D4107B-7F59-462C-9C00-F2EC4F4945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4633574" cy="8231188"/>
          </a:xfrm>
          <a:prstGeom prst="rect">
            <a:avLst/>
          </a:prstGeom>
        </p:spPr>
      </p:pic>
      <p:sp>
        <p:nvSpPr>
          <p:cNvPr id="10" name="任意多边形 9"/>
          <p:cNvSpPr/>
          <p:nvPr userDrawn="1"/>
        </p:nvSpPr>
        <p:spPr>
          <a:xfrm>
            <a:off x="5930805" y="0"/>
            <a:ext cx="8702770" cy="8231188"/>
          </a:xfrm>
          <a:custGeom>
            <a:avLst/>
            <a:gdLst>
              <a:gd name="connsiteX0" fmla="*/ 164203 w 8702770"/>
              <a:gd name="connsiteY0" fmla="*/ 0 h 8231188"/>
              <a:gd name="connsiteX1" fmla="*/ 8702770 w 8702770"/>
              <a:gd name="connsiteY1" fmla="*/ 0 h 8231188"/>
              <a:gd name="connsiteX2" fmla="*/ 8702770 w 8702770"/>
              <a:gd name="connsiteY2" fmla="*/ 8231188 h 8231188"/>
              <a:gd name="connsiteX3" fmla="*/ 3408261 w 8702770"/>
              <a:gd name="connsiteY3" fmla="*/ 8231188 h 8231188"/>
              <a:gd name="connsiteX4" fmla="*/ 3253640 w 8702770"/>
              <a:gd name="connsiteY4" fmla="*/ 8121235 h 8231188"/>
              <a:gd name="connsiteX5" fmla="*/ 0 w 8702770"/>
              <a:gd name="connsiteY5" fmla="*/ 1630418 h 8231188"/>
              <a:gd name="connsiteX6" fmla="*/ 93330 w 8702770"/>
              <a:gd name="connsiteY6" fmla="*/ 396868 h 823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2770" h="8231188">
                <a:moveTo>
                  <a:pt x="164203" y="0"/>
                </a:moveTo>
                <a:lnTo>
                  <a:pt x="8702770" y="0"/>
                </a:lnTo>
                <a:lnTo>
                  <a:pt x="8702770" y="8231188"/>
                </a:lnTo>
                <a:lnTo>
                  <a:pt x="3408261" y="8231188"/>
                </a:lnTo>
                <a:lnTo>
                  <a:pt x="3253640" y="8121235"/>
                </a:lnTo>
                <a:cubicBezTo>
                  <a:pt x="1278480" y="6644102"/>
                  <a:pt x="0" y="4286562"/>
                  <a:pt x="0" y="1630418"/>
                </a:cubicBezTo>
                <a:cubicBezTo>
                  <a:pt x="0" y="1211027"/>
                  <a:pt x="31873" y="799080"/>
                  <a:pt x="93330" y="396868"/>
                </a:cubicBez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4" name="Picture 12">
            <a:extLst>
              <a:ext uri="{FF2B5EF4-FFF2-40B4-BE49-F238E27FC236}">
                <a16:creationId xmlns:a16="http://schemas.microsoft.com/office/drawing/2014/main" id="{9B78603F-791E-49B2-968E-78633F893A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584" y="291273"/>
            <a:ext cx="2641220" cy="1091204"/>
          </a:xfrm>
          <a:prstGeom prst="rect">
            <a:avLst/>
          </a:prstGeom>
        </p:spPr>
      </p:pic>
      <p:sp>
        <p:nvSpPr>
          <p:cNvPr id="9" name="标题 8"/>
          <p:cNvSpPr>
            <a:spLocks noGrp="1"/>
          </p:cNvSpPr>
          <p:nvPr>
            <p:ph type="title" hasCustomPrompt="1"/>
          </p:nvPr>
        </p:nvSpPr>
        <p:spPr>
          <a:xfrm>
            <a:off x="7894321" y="1810389"/>
            <a:ext cx="5892626" cy="3420000"/>
          </a:xfrm>
        </p:spPr>
        <p:txBody>
          <a:bodyPr>
            <a:noAutofit/>
          </a:bodyPr>
          <a:lstStyle>
            <a:lvl1pPr algn="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Cover Option 3-4</a:t>
            </a:r>
            <a:br>
              <a:rPr lang="en-US" altLang="zh-CN" dirty="0"/>
            </a:br>
            <a:r>
              <a:rPr lang="en-US" altLang="zh-CN" dirty="0"/>
              <a:t>Title Arial Bold</a:t>
            </a:r>
            <a:br>
              <a:rPr lang="en-US" altLang="zh-CN" dirty="0"/>
            </a:br>
            <a:r>
              <a:rPr lang="en-US" altLang="zh-CN" dirty="0"/>
              <a:t>48pt</a:t>
            </a:r>
            <a:endParaRPr lang="zh-CN" altLang="en-US" dirty="0"/>
          </a:p>
        </p:txBody>
      </p:sp>
      <p:sp>
        <p:nvSpPr>
          <p:cNvPr id="12" name="文本占位符 51"/>
          <p:cNvSpPr>
            <a:spLocks noGrp="1"/>
          </p:cNvSpPr>
          <p:nvPr>
            <p:ph type="body" sz="quarter" idx="13" hasCustomPrompt="1"/>
          </p:nvPr>
        </p:nvSpPr>
        <p:spPr>
          <a:xfrm>
            <a:off x="8828954" y="5266185"/>
            <a:ext cx="4957991" cy="13696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r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marL="0" marR="0" lvl="0" indent="0" algn="l" defTabSz="109746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Subtitle Arial Bold 28pt</a:t>
            </a:r>
          </a:p>
        </p:txBody>
      </p:sp>
    </p:spTree>
    <p:extLst>
      <p:ext uri="{BB962C8B-B14F-4D97-AF65-F5344CB8AC3E}">
        <p14:creationId xmlns:p14="http://schemas.microsoft.com/office/powerpoint/2010/main" val="191333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613" y="515937"/>
            <a:ext cx="12960351" cy="712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altLang="zh-CN" dirty="0"/>
              <a:t>Title: Arial Bold 36pt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6613" y="7715251"/>
            <a:ext cx="5067615" cy="472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n-ea"/>
              </a:defRPr>
            </a:lvl1pPr>
          </a:lstStyle>
          <a:p>
            <a:r>
              <a:rPr lang="en-US" altLang="zh-CN"/>
              <a:t>YFAI All Rights Reserved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51229" y="7715251"/>
            <a:ext cx="845734" cy="4723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fld id="{6CAA092E-8A95-4CF9-ACCD-9EE5A6F533A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836613" y="1406979"/>
            <a:ext cx="12960350" cy="6143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First level: Arial 28pt</a:t>
            </a:r>
            <a:endParaRPr lang="zh-CN" altLang="en-US" dirty="0"/>
          </a:p>
          <a:p>
            <a:pPr lvl="1"/>
            <a:r>
              <a:rPr lang="en-US" altLang="zh-CN" dirty="0"/>
              <a:t>Second level: Arial 24pt</a:t>
            </a:r>
            <a:endParaRPr lang="zh-CN" altLang="en-US" dirty="0"/>
          </a:p>
          <a:p>
            <a:pPr lvl="2"/>
            <a:r>
              <a:rPr lang="en-US" altLang="zh-CN" dirty="0"/>
              <a:t>Third level: Arial 20pt</a:t>
            </a:r>
            <a:endParaRPr lang="zh-CN" altLang="en-US" dirty="0"/>
          </a:p>
          <a:p>
            <a:pPr lvl="3"/>
            <a:r>
              <a:rPr lang="en-US" altLang="zh-CN" dirty="0"/>
              <a:t>Fourth level: Arial 16pt</a:t>
            </a:r>
            <a:endParaRPr lang="zh-CN" altLang="en-US" dirty="0"/>
          </a:p>
          <a:p>
            <a:pPr lvl="4"/>
            <a:r>
              <a:rPr lang="en-US" altLang="zh-CN" dirty="0"/>
              <a:t>Fifth level: Arial 12pt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515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4" r:id="rId2"/>
    <p:sldLayoutId id="2147483678" r:id="rId3"/>
    <p:sldLayoutId id="2147483680" r:id="rId4"/>
    <p:sldLayoutId id="2147483679" r:id="rId5"/>
    <p:sldLayoutId id="2147483708" r:id="rId6"/>
    <p:sldLayoutId id="2147483709" r:id="rId7"/>
    <p:sldLayoutId id="2147483710" r:id="rId8"/>
    <p:sldLayoutId id="2147483711" r:id="rId9"/>
    <p:sldLayoutId id="2147483707" r:id="rId10"/>
    <p:sldLayoutId id="2147483695" r:id="rId11"/>
    <p:sldLayoutId id="2147483702" r:id="rId12"/>
    <p:sldLayoutId id="2147483699" r:id="rId13"/>
    <p:sldLayoutId id="2147483703" r:id="rId14"/>
    <p:sldLayoutId id="2147483688" r:id="rId15"/>
    <p:sldLayoutId id="2147483691" r:id="rId16"/>
    <p:sldLayoutId id="2147483681" r:id="rId17"/>
    <p:sldLayoutId id="2147483692" r:id="rId18"/>
    <p:sldLayoutId id="2147483690" r:id="rId19"/>
    <p:sldLayoutId id="2147483693" r:id="rId20"/>
    <p:sldLayoutId id="2147483682" r:id="rId21"/>
    <p:sldLayoutId id="2147483700" r:id="rId22"/>
    <p:sldLayoutId id="2147483683" r:id="rId23"/>
    <p:sldLayoutId id="2147483684" r:id="rId24"/>
    <p:sldLayoutId id="2147483685" r:id="rId25"/>
    <p:sldLayoutId id="2147483686" r:id="rId26"/>
    <p:sldLayoutId id="2147483701" r:id="rId27"/>
    <p:sldLayoutId id="2147483687" r:id="rId28"/>
    <p:sldLayoutId id="2147483713" r:id="rId29"/>
  </p:sldLayoutIdLst>
  <p:hf hdr="0" dt="0"/>
  <p:txStyles>
    <p:titleStyle>
      <a:lvl1pPr algn="l" defTabSz="1097463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457200" indent="-457200" algn="l" defTabSz="1097463" rtl="0" eaLnBrk="1" latinLnBrk="0" hangingPunct="1">
        <a:lnSpc>
          <a:spcPct val="150000"/>
        </a:lnSpc>
        <a:spcBef>
          <a:spcPts val="12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8534" indent="-342900" algn="l" defTabSz="1097463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91384" indent="-285750" algn="l" defTabSz="1097463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84" indent="-171450" algn="l" defTabSz="1097463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69291" indent="-274366" algn="l" defTabSz="1097463" rtl="0" eaLnBrk="1" latinLnBrk="0" hangingPunct="1">
        <a:lnSpc>
          <a:spcPct val="150000"/>
        </a:lnSpc>
        <a:spcBef>
          <a:spcPts val="600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018023" indent="-274366" algn="l" defTabSz="10974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754" indent="-274366" algn="l" defTabSz="10974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5486" indent="-274366" algn="l" defTabSz="10974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4217" indent="-274366" algn="l" defTabSz="1097463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731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463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6194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926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657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2389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1120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2" algn="l" defTabSz="109746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27">
          <p15:clr>
            <a:srgbClr val="F26B43"/>
          </p15:clr>
        </p15:guide>
        <p15:guide id="2" pos="8691">
          <p15:clr>
            <a:srgbClr val="F26B43"/>
          </p15:clr>
        </p15:guide>
        <p15:guide id="3" orient="horz" pos="325">
          <p15:clr>
            <a:srgbClr val="F26B43"/>
          </p15:clr>
        </p15:guide>
        <p15:guide id="4" orient="horz" pos="48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k-SK" altLang="zh-CN" dirty="0"/>
              <a:t>18.10.-20.10.2019</a:t>
            </a:r>
          </a:p>
          <a:p>
            <a:r>
              <a:rPr lang="sk-SK" altLang="zh-CN" dirty="0"/>
              <a:t>Škola v prírode, </a:t>
            </a:r>
            <a:r>
              <a:rPr lang="sk-SK" altLang="zh-CN" dirty="0" err="1"/>
              <a:t>Prostřední</a:t>
            </a:r>
            <a:r>
              <a:rPr lang="sk-SK" altLang="zh-CN" dirty="0"/>
              <a:t> </a:t>
            </a:r>
            <a:r>
              <a:rPr lang="sk-SK" altLang="zh-CN" dirty="0" err="1"/>
              <a:t>Bečva</a:t>
            </a:r>
            <a:r>
              <a:rPr lang="sk-SK" altLang="zh-CN" dirty="0"/>
              <a:t> (ČR)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Konferencia</a:t>
            </a:r>
            <a:r>
              <a:rPr lang="en-US" altLang="zh-CN" dirty="0"/>
              <a:t> o </a:t>
            </a:r>
            <a:r>
              <a:rPr lang="en-US" altLang="zh-CN" dirty="0" err="1"/>
              <a:t>motiv</a:t>
            </a:r>
            <a:r>
              <a:rPr lang="sk-SK" altLang="zh-CN" dirty="0" err="1"/>
              <a:t>ácii</a:t>
            </a:r>
            <a:r>
              <a:rPr lang="sk-SK" altLang="zh-CN" dirty="0"/>
              <a:t> </a:t>
            </a:r>
            <a:r>
              <a:rPr lang="sk-SK" altLang="zh-CN" dirty="0" err="1"/>
              <a:t>Vol</a:t>
            </a:r>
            <a:r>
              <a:rPr lang="sk-SK" altLang="zh-CN" dirty="0"/>
              <a:t>. 1</a:t>
            </a:r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0BA14-59AC-4154-A27F-CCA777A28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57" y="6084607"/>
            <a:ext cx="1322329" cy="1321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29878-E0D0-4C4E-AE38-A87CC0A39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71" y="6181306"/>
            <a:ext cx="3179735" cy="98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A6994-6299-4B93-B749-A4ED51056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30" y="6119280"/>
            <a:ext cx="2203685" cy="1109769"/>
          </a:xfrm>
          <a:prstGeom prst="rect">
            <a:avLst/>
          </a:prstGeom>
        </p:spPr>
      </p:pic>
      <p:pic>
        <p:nvPicPr>
          <p:cNvPr id="15" name="Picture 14" descr="https://lh5.googleusercontent.com/b43OPPvQPj3gs6v4TQjHNLuymzdSJpt9s0Zg2DX8wB-Vpj4PKCSFxnosn17faoGetxEuylqdqFf3-xvwOacjqlWSQJSZFqrdfF0REdMxIaigLtbdxoB3HbJc63Uj105ZpmY6jL44">
            <a:extLst>
              <a:ext uri="{FF2B5EF4-FFF2-40B4-BE49-F238E27FC236}">
                <a16:creationId xmlns:a16="http://schemas.microsoft.com/office/drawing/2014/main" id="{1ABDB486-5FAF-4660-8813-4CD3DB07F6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5" y="6177108"/>
            <a:ext cx="3676997" cy="85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45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50A8FD-5A4C-42AA-9777-5739AC5E9D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516CCA-AF75-41A3-A6EB-A2C7A7877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Potenciálna oblasť zapojenia - aktuálne nezapojení</a:t>
            </a:r>
            <a:endParaRPr lang="sk-SK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FB6281-077F-43D2-B515-3FA706B16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511924"/>
              </p:ext>
            </p:extLst>
          </p:nvPr>
        </p:nvGraphicFramePr>
        <p:xfrm>
          <a:off x="1664159" y="1819801"/>
          <a:ext cx="11305256" cy="5884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9345">
                  <a:extLst>
                    <a:ext uri="{9D8B030D-6E8A-4147-A177-3AD203B41FA5}">
                      <a16:colId xmlns:a16="http://schemas.microsoft.com/office/drawing/2014/main" val="618335809"/>
                    </a:ext>
                  </a:extLst>
                </a:gridCol>
                <a:gridCol w="7307056">
                  <a:extLst>
                    <a:ext uri="{9D8B030D-6E8A-4147-A177-3AD203B41FA5}">
                      <a16:colId xmlns:a16="http://schemas.microsoft.com/office/drawing/2014/main" val="2658920233"/>
                    </a:ext>
                  </a:extLst>
                </a:gridCol>
                <a:gridCol w="2343772">
                  <a:extLst>
                    <a:ext uri="{9D8B030D-6E8A-4147-A177-3AD203B41FA5}">
                      <a16:colId xmlns:a16="http://schemas.microsoft.com/office/drawing/2014/main" val="137211644"/>
                    </a:ext>
                  </a:extLst>
                </a:gridCol>
                <a:gridCol w="965083">
                  <a:extLst>
                    <a:ext uri="{9D8B030D-6E8A-4147-A177-3AD203B41FA5}">
                      <a16:colId xmlns:a16="http://schemas.microsoft.com/office/drawing/2014/main" val="3787224516"/>
                    </a:ext>
                  </a:extLst>
                </a:gridCol>
              </a:tblGrid>
              <a:tr h="285878">
                <a:tc>
                  <a:txBody>
                    <a:bodyPr/>
                    <a:lstStyle/>
                    <a:p>
                      <a:endParaRPr lang="sk-SK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Potenciálna oblasť zapojenia - aktuálne nezapojení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Počet odpovedí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9665946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Útulky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206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42 %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4252880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Mládežnícka organizácia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140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29 %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5888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Detské domovy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121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25 %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8173989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Turisti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118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24 %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2490130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Komunita / Moje okolie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19 %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662340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Červený kríž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18 %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991604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Enviromentálne organizácie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18 %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5993581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Nemocnice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18 %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639597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Amatérske divadelné skupiny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17 %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296414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10.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Hudobné a folklórne skupiny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16 %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931118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11.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Hasiči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15 %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2013387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12.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Domovy dôchodcov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15 %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9512587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Žiacke školské rady a študentské parlamenty na škole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007230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14.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Poľovníci/Rybári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12 %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1527839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15.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Nikde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11 %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9689235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16.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Politické organizácie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10 %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9714810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17.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Cirkevné organizácie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578153"/>
                  </a:ext>
                </a:extLst>
              </a:tr>
              <a:tr h="285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18.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Mestské mládežnícke parlamenty a obecné rady mládeže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7 %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606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19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9DB29B-461A-4C7D-B3AD-E3454DF80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EF2E6C-A1EA-4F6F-9624-45E4AFB0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Dobrovoľníci a potenciálni dobrovoľníci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80018E1-F0D0-415C-8723-1836535A1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1308811"/>
              </p:ext>
            </p:extLst>
          </p:nvPr>
        </p:nvGraphicFramePr>
        <p:xfrm>
          <a:off x="620043" y="1307282"/>
          <a:ext cx="13321480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2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0B259F-B4CE-4CB7-833C-16CBC296CB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DE062C-A214-49CC-8AF2-76B4B2D8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Bariéry podľa nezapojených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8F1FB2-743E-4E0A-9655-20BFADCFB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256911"/>
              </p:ext>
            </p:extLst>
          </p:nvPr>
        </p:nvGraphicFramePr>
        <p:xfrm>
          <a:off x="2096207" y="2459410"/>
          <a:ext cx="10441160" cy="3096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1411736"/>
                    </a:ext>
                  </a:extLst>
                </a:gridCol>
                <a:gridCol w="7968885">
                  <a:extLst>
                    <a:ext uri="{9D8B030D-6E8A-4147-A177-3AD203B41FA5}">
                      <a16:colId xmlns:a16="http://schemas.microsoft.com/office/drawing/2014/main" val="1000869377"/>
                    </a:ext>
                  </a:extLst>
                </a:gridCol>
                <a:gridCol w="1392155">
                  <a:extLst>
                    <a:ext uri="{9D8B030D-6E8A-4147-A177-3AD203B41FA5}">
                      <a16:colId xmlns:a16="http://schemas.microsoft.com/office/drawing/2014/main" val="3727913682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Poradie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Bariéry podľa nezapojených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Priemer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619065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 by som záujem, ale nemám čas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1.42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21636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Neviem o žiadnych aktivitách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1.31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402544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Nechce sa mi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1.30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90714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 by som záujem, ale neviem ako sa zapojiť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1.06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17627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Viem ako sa zapojiť, ale nemám tam kamarátov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1.00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824745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Nevidím v tom zmysel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0.89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4499858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 by som záujem, ale nedovoľuje mi to moja aktuálna situácia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0.84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02617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Nič za to nedostanem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0.79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533919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 by som záujem, ale nemám na to schopnosti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0.76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3107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407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356364-ED96-4BE2-9162-0FB1AC7E30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BE53B1-B51B-450E-B550-E18F0962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Bariéry zapojenia podľa vedúcich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E1EB33-8B7B-495D-B68D-2B099215A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99934"/>
              </p:ext>
            </p:extLst>
          </p:nvPr>
        </p:nvGraphicFramePr>
        <p:xfrm>
          <a:off x="2312231" y="2459410"/>
          <a:ext cx="10009112" cy="3286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6863">
                  <a:extLst>
                    <a:ext uri="{9D8B030D-6E8A-4147-A177-3AD203B41FA5}">
                      <a16:colId xmlns:a16="http://schemas.microsoft.com/office/drawing/2014/main" val="67004385"/>
                    </a:ext>
                  </a:extLst>
                </a:gridCol>
                <a:gridCol w="7370346">
                  <a:extLst>
                    <a:ext uri="{9D8B030D-6E8A-4147-A177-3AD203B41FA5}">
                      <a16:colId xmlns:a16="http://schemas.microsoft.com/office/drawing/2014/main" val="2386263014"/>
                    </a:ext>
                  </a:extLst>
                </a:gridCol>
                <a:gridCol w="1091903">
                  <a:extLst>
                    <a:ext uri="{9D8B030D-6E8A-4147-A177-3AD203B41FA5}">
                      <a16:colId xmlns:a16="http://schemas.microsoft.com/office/drawing/2014/main" val="4046135356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Poradie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Bariéry podľa vedúcich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Priemer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0927829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Nechce sa im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2.18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0871668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Nevedia o týchto aktivitách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1.63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730154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Nevidia v tom pridanú hodnotu pre seba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1.61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612551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Vedia ako sa zapojiť, ale nemajú tam kamarátov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1.53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4299740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Mali by záujem, ale nevedia ako sa zapojiť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1.47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5963092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Nevidia v tom pridanú hodnotu pre ich okolie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1.40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901666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Mali by záujem, ale nemajú čas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1.36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719836"/>
                  </a:ext>
                </a:extLst>
              </a:tr>
              <a:tr h="376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Mali by záujem, ale nedovoľuje im to ich aktuálna situácia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1.14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0175754"/>
                  </a:ext>
                </a:extLst>
              </a:tr>
              <a:tr h="303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Mali by záujem, ale nemajú na to schopnosti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0.92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069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A3D8B-94A7-4578-A472-FB4825B1A8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CF9A57-BB06-4B4A-AA4D-6087F8B1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Motivačné faktory – celá vzorka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CFA392-918B-46B1-B431-9D70C11F3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08031"/>
              </p:ext>
            </p:extLst>
          </p:nvPr>
        </p:nvGraphicFramePr>
        <p:xfrm>
          <a:off x="3608375" y="2270284"/>
          <a:ext cx="7416824" cy="450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0866">
                  <a:extLst>
                    <a:ext uri="{9D8B030D-6E8A-4147-A177-3AD203B41FA5}">
                      <a16:colId xmlns:a16="http://schemas.microsoft.com/office/drawing/2014/main" val="4027280490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7337802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Motivačné faktory - celá vzorka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Priemer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344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>
                          <a:effectLst/>
                        </a:rPr>
                        <a:t> Pomôžem niekomu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2.32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3870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 dirty="0">
                          <a:effectLst/>
                        </a:rPr>
                        <a:t> Baví ma to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2.23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32938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Strávim čas s priateľmi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2.16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48994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Môžem niečo zmeniť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2.05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8577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Získam nových priateľov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2.00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1032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 Môžem to urobiť podľa seba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1.91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79821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Naučím sa niečo nové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1.90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06392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Niekto ma pochváli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1.61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2292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Zabijem nudu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1.42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6238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Finančná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1.38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74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Iná hmotná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1.27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5872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F136B-B320-4BAA-8E4E-F65D48BC9F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AC9898-B54F-4C45-9D7C-232983169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Motivačné faktory –  nezapojení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0F8AB49-8738-46D5-A1B7-C6B0469D8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49785"/>
              </p:ext>
            </p:extLst>
          </p:nvPr>
        </p:nvGraphicFramePr>
        <p:xfrm>
          <a:off x="4184439" y="2270284"/>
          <a:ext cx="6264696" cy="450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155549169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626435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Motivačné faktory - Nezapojení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Priemer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93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Pomôžem niekomu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2.16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00132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Baví ma to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1.96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10736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Strávim čas s priateľmi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1.93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03942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Môžem niečo zmeniť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1.87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82431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Získam nových priateľov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1.83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64686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 Môžem to urobiť podľa seba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1.78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258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Naučím sa niečo nové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1.72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5000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Finančná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1.57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6328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Niekto ma pochváli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1.51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578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Iná hmotná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1.39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71691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Zabijem nudu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1.30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0882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9616C5-511D-492F-95CF-29EE888EED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C812A-20C1-47EE-90A7-DA1AB2BEB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Motivačné faktory – dobrovoľníci bez vedúcich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BC4070-13DD-4BF5-826D-5A27501D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391151"/>
              </p:ext>
            </p:extLst>
          </p:nvPr>
        </p:nvGraphicFramePr>
        <p:xfrm>
          <a:off x="2708275" y="2088480"/>
          <a:ext cx="9217024" cy="4867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val="230875443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755461382"/>
                    </a:ext>
                  </a:extLst>
                </a:gridCol>
              </a:tblGrid>
              <a:tr h="627202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u="none" strike="noStrike" dirty="0">
                          <a:effectLst/>
                        </a:rPr>
                        <a:t>Motivačné faktory - dobrovoľníci bez vedúcich</a:t>
                      </a:r>
                      <a:endParaRPr lang="pl-PL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Priemer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30138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Pomôžem niekomu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2.41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3806870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Baví ma to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2.35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212287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Strávim čas s priateľmi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2.34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758142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Získam nových priateľov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2.12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880170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Môžem niečo zmeniť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2.10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5540426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Naučím sa niečo nové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1.99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6421519"/>
                  </a:ext>
                </a:extLst>
              </a:tr>
              <a:tr h="32041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 Môžem to urobiť podľa seba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1.93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5846873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Niekto ma pochváli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1.66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585731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Zabijem nudu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1.55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6814235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Finančná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1.32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9671439"/>
                  </a:ext>
                </a:extLst>
              </a:tr>
              <a:tr h="386454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Iná hmotná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1.20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64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7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5440D3-C417-40B2-8316-2F51C687DB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DC8C0B-ED0D-4DD4-97B0-28E39F24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Motivačné faktory - vedúci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A1F4AC-3BC6-4B40-8846-CE6DCD5EE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07797"/>
              </p:ext>
            </p:extLst>
          </p:nvPr>
        </p:nvGraphicFramePr>
        <p:xfrm>
          <a:off x="3013670" y="2270284"/>
          <a:ext cx="8606233" cy="450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1897">
                  <a:extLst>
                    <a:ext uri="{9D8B030D-6E8A-4147-A177-3AD203B41FA5}">
                      <a16:colId xmlns:a16="http://schemas.microsoft.com/office/drawing/2014/main" val="1597127133"/>
                    </a:ext>
                  </a:extLst>
                </a:gridCol>
                <a:gridCol w="3244336">
                  <a:extLst>
                    <a:ext uri="{9D8B030D-6E8A-4147-A177-3AD203B41FA5}">
                      <a16:colId xmlns:a16="http://schemas.microsoft.com/office/drawing/2014/main" val="98139738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Motivačné faktory - vedúci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</a:rPr>
                        <a:t>Priemer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99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Baví ma to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2.57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90754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Pomôžem niekomu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2.49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9501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Strávim čas s priateľmi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2.37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432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Môžem niečo zmeniť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2.29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4239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Získam nových priateľov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2.18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9138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Naučím sa niečo nové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2.10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5609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u="none" strike="noStrike">
                          <a:effectLst/>
                        </a:rPr>
                        <a:t> Môžem to urobiť podľa seba</a:t>
                      </a:r>
                      <a:endParaRPr lang="pl-PL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2.08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009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Niekto ma pochváli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1.72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3876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Zabijem nudu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1.51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572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Iná hmotná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>
                          <a:effectLst/>
                        </a:rPr>
                        <a:t>1.15</a:t>
                      </a:r>
                      <a:endParaRPr lang="sk-SK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5018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u="none" strike="noStrike">
                          <a:effectLst/>
                        </a:rPr>
                        <a:t> Finančná odmena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2400" u="none" strike="noStrike" dirty="0">
                          <a:effectLst/>
                        </a:rPr>
                        <a:t>1.14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36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9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1913F8-F26D-4482-BF50-C4EF6E82A7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77062" y="1348642"/>
            <a:ext cx="12960350" cy="5767388"/>
          </a:xfrm>
        </p:spPr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17ADE-E7C6-4326-AC1F-E7D25557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Kompetencie - dôležitosť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F561EC-79BB-48EE-BC63-4E23FA3EC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60566"/>
              </p:ext>
            </p:extLst>
          </p:nvPr>
        </p:nvGraphicFramePr>
        <p:xfrm>
          <a:off x="908075" y="1189532"/>
          <a:ext cx="12817423" cy="6688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54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C04AED-D52F-47DB-9099-5EE96AB0B26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8C3218-EF5E-42C8-9EB5-ADB6079F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Kompetencie – v ktorej sa chceš zdokonaliť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3A8F54-3197-4524-B90E-597B2653D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402955"/>
              </p:ext>
            </p:extLst>
          </p:nvPr>
        </p:nvGraphicFramePr>
        <p:xfrm>
          <a:off x="836612" y="1523306"/>
          <a:ext cx="12960351" cy="6293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25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k-SK" altLang="zh-CN" sz="2800" b="1" dirty="0" err="1"/>
              <a:t>Pia</a:t>
            </a:r>
            <a:r>
              <a:rPr lang="sk-SK" altLang="zh-CN" sz="28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800" dirty="0"/>
              <a:t>Príchod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800" dirty="0"/>
              <a:t>Večera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800" dirty="0"/>
              <a:t>Zoznámenie + </a:t>
            </a:r>
            <a:r>
              <a:rPr lang="sk-SK" altLang="zh-CN" sz="2800" dirty="0" err="1"/>
              <a:t>Teambuilding</a:t>
            </a:r>
            <a:endParaRPr lang="sk-SK" altLang="zh-CN" sz="28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zh-CN" dirty="0"/>
              <a:t>Program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613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B244F-D682-45AC-B21D-4DCDE080C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k-SK" sz="2800" dirty="0"/>
              <a:t>Na základe uvedených informácií – čo je potrebné zmeniť v práci s mládežou, aby sme zvýšili zapojenie mladých ľudí?</a:t>
            </a:r>
          </a:p>
          <a:p>
            <a:pPr marL="457200" indent="-457200">
              <a:buAutoNum type="arabicPeriod"/>
            </a:pPr>
            <a:r>
              <a:rPr lang="sk-SK" sz="2800" dirty="0"/>
              <a:t>Diskusia v skupinách 15 min</a:t>
            </a:r>
          </a:p>
          <a:p>
            <a:pPr marL="457200" indent="-457200">
              <a:buAutoNum type="arabicPeriod"/>
            </a:pPr>
            <a:r>
              <a:rPr lang="sk-SK" sz="2800" dirty="0"/>
              <a:t>Prezentácia výstupov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1561C-78D9-4D2F-BF10-2EFF9BFB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Práca v skupinách</a:t>
            </a:r>
          </a:p>
        </p:txBody>
      </p:sp>
    </p:spTree>
    <p:extLst>
      <p:ext uri="{BB962C8B-B14F-4D97-AF65-F5344CB8AC3E}">
        <p14:creationId xmlns:p14="http://schemas.microsoft.com/office/powerpoint/2010/main" val="395659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B244F-D682-45AC-B21D-4DCDE080C5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k-SK" sz="2800" dirty="0"/>
              <a:t>Posilniť osvetu a vzdelávanie o význame dobrovoľníckych aktivít a aktivizme a to nielen pre svoje okolie, ale aj pre osobnostný rozvoj samotných mladých ľudí.</a:t>
            </a:r>
          </a:p>
          <a:p>
            <a:pPr marL="457200" indent="-457200">
              <a:buAutoNum type="arabicPeriod"/>
            </a:pPr>
            <a:r>
              <a:rPr lang="sk-SK" sz="2800" dirty="0"/>
              <a:t>Adaptovať aktivity a ponúkané možnosti tak, aby reflektovali najnovšie trendy medzi mládežou, aby boli tieto činnosti pre nich atraktívne.</a:t>
            </a:r>
          </a:p>
          <a:p>
            <a:pPr marL="457200" indent="-457200">
              <a:buAutoNum type="arabicPeriod"/>
            </a:pPr>
            <a:r>
              <a:rPr lang="sk-SK" sz="2800" dirty="0"/>
              <a:t>Motivačné faktory môžu byť podporené a prezentované rôznymi formami nových metód.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C1561C-78D9-4D2F-BF10-2EFF9BFB8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Záver</a:t>
            </a:r>
          </a:p>
        </p:txBody>
      </p:sp>
    </p:spTree>
    <p:extLst>
      <p:ext uri="{BB962C8B-B14F-4D97-AF65-F5344CB8AC3E}">
        <p14:creationId xmlns:p14="http://schemas.microsoft.com/office/powerpoint/2010/main" val="14537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k-SK" altLang="zh-CN" sz="2800" b="1" dirty="0"/>
              <a:t>Sob: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Raňajky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Prezentácie – Správa o motivačných faktoroch + Kompetenčný profil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Obed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Výlet – </a:t>
            </a:r>
            <a:r>
              <a:rPr lang="sk-SK" altLang="zh-CN" sz="2400" dirty="0" err="1"/>
              <a:t>Pustevny</a:t>
            </a:r>
            <a:r>
              <a:rPr lang="sk-SK" altLang="zh-CN" sz="2400" dirty="0"/>
              <a:t> + Kolobežky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Večera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Zábavný program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zh-CN" dirty="0"/>
              <a:t>Program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859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sk-SK" altLang="zh-CN" sz="2800" b="1" dirty="0" err="1"/>
              <a:t>Ned</a:t>
            </a:r>
            <a:r>
              <a:rPr lang="sk-SK" altLang="zh-CN" sz="28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Raňajky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Prezentácie – Sociálne siete + </a:t>
            </a:r>
            <a:r>
              <a:rPr lang="sk-SK" altLang="zh-CN" sz="2400" dirty="0" err="1"/>
              <a:t>Kyberšikana</a:t>
            </a:r>
            <a:endParaRPr lang="sk-SK" altLang="zh-CN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Obed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altLang="zh-CN" sz="2400" dirty="0"/>
              <a:t>Odchod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zh-CN" dirty="0"/>
              <a:t>Program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858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altLang="zh-CN" dirty="0"/>
              <a:t>MAYDAI = </a:t>
            </a:r>
            <a:r>
              <a:rPr lang="sk-SK" altLang="zh-CN" dirty="0" err="1"/>
              <a:t>Motivation</a:t>
            </a:r>
            <a:r>
              <a:rPr lang="sk-SK" altLang="zh-CN" dirty="0"/>
              <a:t> and </a:t>
            </a:r>
            <a:r>
              <a:rPr lang="sk-SK" altLang="zh-CN" dirty="0" err="1"/>
              <a:t>Youth</a:t>
            </a:r>
            <a:r>
              <a:rPr lang="sk-SK" altLang="zh-CN" dirty="0"/>
              <a:t> Do </a:t>
            </a:r>
            <a:r>
              <a:rPr lang="sk-SK" altLang="zh-CN" dirty="0" err="1"/>
              <a:t>an</a:t>
            </a:r>
            <a:r>
              <a:rPr lang="sk-SK" altLang="zh-CN" dirty="0"/>
              <a:t> </a:t>
            </a:r>
            <a:r>
              <a:rPr lang="sk-SK" altLang="zh-CN" dirty="0" err="1"/>
              <a:t>Innovation</a:t>
            </a:r>
            <a:endParaRPr lang="sk-SK" altLang="zh-CN" dirty="0"/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altLang="zh-CN" dirty="0"/>
              <a:t>Organizátori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altLang="zh-CN" dirty="0"/>
              <a:t>02/2018-07/2020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altLang="zh-CN" dirty="0"/>
              <a:t>Hlavná téma projektu: Motivácia mladých ľudí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altLang="zh-CN" dirty="0"/>
              <a:t>Aktivity:</a:t>
            </a:r>
          </a:p>
          <a:p>
            <a:pPr marL="951434" lvl="1">
              <a:lnSpc>
                <a:spcPct val="100000"/>
              </a:lnSpc>
            </a:pPr>
            <a:r>
              <a:rPr lang="sk-SK" altLang="zh-CN" sz="2000" dirty="0">
                <a:solidFill>
                  <a:schemeClr val="bg1"/>
                </a:solidFill>
              </a:rPr>
              <a:t>Prieskum </a:t>
            </a:r>
            <a:r>
              <a:rPr lang="en-US" altLang="zh-CN" sz="2000" dirty="0">
                <a:solidFill>
                  <a:schemeClr val="bg1"/>
                </a:solidFill>
              </a:rPr>
              <a:t>&gt; </a:t>
            </a:r>
            <a:r>
              <a:rPr lang="sk-SK" altLang="zh-CN" sz="2000" dirty="0">
                <a:solidFill>
                  <a:schemeClr val="bg1"/>
                </a:solidFill>
              </a:rPr>
              <a:t>Správa o motivačných faktoroch mladých ľudí</a:t>
            </a:r>
          </a:p>
          <a:p>
            <a:pPr marL="951434" lvl="1">
              <a:lnSpc>
                <a:spcPct val="100000"/>
              </a:lnSpc>
            </a:pPr>
            <a:r>
              <a:rPr lang="sk-SK" altLang="zh-CN" sz="2000" dirty="0">
                <a:solidFill>
                  <a:schemeClr val="bg1"/>
                </a:solidFill>
              </a:rPr>
              <a:t>Kompetenčný profil angažovaného mladého človeka</a:t>
            </a:r>
          </a:p>
          <a:p>
            <a:pPr marL="951434" lvl="1">
              <a:lnSpc>
                <a:spcPct val="100000"/>
              </a:lnSpc>
            </a:pPr>
            <a:r>
              <a:rPr lang="sk-SK" altLang="zh-CN" sz="2000" dirty="0">
                <a:solidFill>
                  <a:schemeClr val="bg1"/>
                </a:solidFill>
              </a:rPr>
              <a:t>Vzdelávací modul</a:t>
            </a:r>
          </a:p>
          <a:p>
            <a:pPr marL="951434" lvl="1">
              <a:lnSpc>
                <a:spcPct val="100000"/>
              </a:lnSpc>
            </a:pPr>
            <a:r>
              <a:rPr lang="sk-SK" altLang="zh-CN" sz="2000" dirty="0">
                <a:solidFill>
                  <a:schemeClr val="bg1"/>
                </a:solidFill>
              </a:rPr>
              <a:t>Konferencia o motivácii </a:t>
            </a:r>
            <a:r>
              <a:rPr lang="sk-SK" altLang="zh-CN" sz="2000" dirty="0" err="1">
                <a:solidFill>
                  <a:schemeClr val="bg1"/>
                </a:solidFill>
              </a:rPr>
              <a:t>Vol</a:t>
            </a:r>
            <a:r>
              <a:rPr lang="sk-SK" altLang="zh-CN" sz="2000" dirty="0">
                <a:solidFill>
                  <a:schemeClr val="bg1"/>
                </a:solidFill>
              </a:rPr>
              <a:t>. 1 (ČR)</a:t>
            </a:r>
          </a:p>
          <a:p>
            <a:pPr marL="951434" lvl="1">
              <a:lnSpc>
                <a:spcPct val="100000"/>
              </a:lnSpc>
            </a:pPr>
            <a:r>
              <a:rPr lang="sk-SK" altLang="zh-CN" sz="2000" dirty="0">
                <a:solidFill>
                  <a:schemeClr val="bg1"/>
                </a:solidFill>
              </a:rPr>
              <a:t>2 fázové vzdelávanie pre lídrov a pracovníkov s mládežou</a:t>
            </a:r>
          </a:p>
          <a:p>
            <a:pPr marL="951434" lvl="1">
              <a:lnSpc>
                <a:spcPct val="100000"/>
              </a:lnSpc>
            </a:pPr>
            <a:r>
              <a:rPr lang="sk-SK" altLang="zh-CN" sz="2000" dirty="0">
                <a:solidFill>
                  <a:schemeClr val="bg1"/>
                </a:solidFill>
              </a:rPr>
              <a:t>Konferencia o motivácii </a:t>
            </a:r>
            <a:r>
              <a:rPr lang="sk-SK" altLang="zh-CN" sz="2000" dirty="0" err="1">
                <a:solidFill>
                  <a:schemeClr val="bg1"/>
                </a:solidFill>
              </a:rPr>
              <a:t>Vol</a:t>
            </a:r>
            <a:r>
              <a:rPr lang="sk-SK" altLang="zh-CN" sz="2000" dirty="0">
                <a:solidFill>
                  <a:schemeClr val="bg1"/>
                </a:solidFill>
              </a:rPr>
              <a:t>. 2 (SR)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zh-CN" dirty="0"/>
              <a:t>Projekt MAYDAI</a:t>
            </a:r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0BA14-59AC-4154-A27F-CCA777A28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57" y="6084607"/>
            <a:ext cx="1322329" cy="1321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29878-E0D0-4C4E-AE38-A87CC0A39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71" y="6181306"/>
            <a:ext cx="3179735" cy="98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A6994-6299-4B93-B749-A4ED51056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30" y="6119280"/>
            <a:ext cx="2203685" cy="1109769"/>
          </a:xfrm>
          <a:prstGeom prst="rect">
            <a:avLst/>
          </a:prstGeom>
        </p:spPr>
      </p:pic>
      <p:pic>
        <p:nvPicPr>
          <p:cNvPr id="15" name="Picture 14" descr="https://lh5.googleusercontent.com/b43OPPvQPj3gs6v4TQjHNLuymzdSJpt9s0Zg2DX8wB-Vpj4PKCSFxnosn17faoGetxEuylqdqFf3-xvwOacjqlWSQJSZFqrdfF0REdMxIaigLtbdxoB3HbJc63Uj105ZpmY6jL44">
            <a:extLst>
              <a:ext uri="{FF2B5EF4-FFF2-40B4-BE49-F238E27FC236}">
                <a16:creationId xmlns:a16="http://schemas.microsoft.com/office/drawing/2014/main" id="{1ABDB486-5FAF-4660-8813-4CD3DB07F6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5" y="6177108"/>
            <a:ext cx="3676997" cy="85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1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Spr</a:t>
            </a:r>
            <a:r>
              <a:rPr lang="sk-SK" altLang="zh-CN" dirty="0" err="1"/>
              <a:t>áva</a:t>
            </a:r>
            <a:r>
              <a:rPr lang="sk-SK" altLang="zh-CN" dirty="0"/>
              <a:t> o motivačných faktoroch mladých ľudí</a:t>
            </a:r>
            <a:endParaRPr lang="zh-CN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0BA14-59AC-4154-A27F-CCA777A28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57" y="6084607"/>
            <a:ext cx="1322329" cy="1321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029878-E0D0-4C4E-AE38-A87CC0A39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71" y="6181306"/>
            <a:ext cx="3179735" cy="985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2A6994-6299-4B93-B749-A4ED51056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30" y="6119280"/>
            <a:ext cx="2203685" cy="1109769"/>
          </a:xfrm>
          <a:prstGeom prst="rect">
            <a:avLst/>
          </a:prstGeom>
        </p:spPr>
      </p:pic>
      <p:pic>
        <p:nvPicPr>
          <p:cNvPr id="15" name="Picture 14" descr="https://lh5.googleusercontent.com/b43OPPvQPj3gs6v4TQjHNLuymzdSJpt9s0Zg2DX8wB-Vpj4PKCSFxnosn17faoGetxEuylqdqFf3-xvwOacjqlWSQJSZFqrdfF0REdMxIaigLtbdxoB3HbJc63Uj105ZpmY6jL44">
            <a:extLst>
              <a:ext uri="{FF2B5EF4-FFF2-40B4-BE49-F238E27FC236}">
                <a16:creationId xmlns:a16="http://schemas.microsoft.com/office/drawing/2014/main" id="{1ABDB486-5FAF-4660-8813-4CD3DB07F61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75" y="6177108"/>
            <a:ext cx="3676997" cy="85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00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EFEC9F-0FE1-42D7-A685-D4AE716415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1047 respondentov zo SR a ČR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Priemerný vek 19 rokov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/>
              <a:t>Zber odpovedí 04/2018-05/2018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106052-CDC7-4A66-BB27-B478AA558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Základné informácie o prieskume</a:t>
            </a:r>
          </a:p>
        </p:txBody>
      </p:sp>
    </p:spTree>
    <p:extLst>
      <p:ext uri="{BB962C8B-B14F-4D97-AF65-F5344CB8AC3E}">
        <p14:creationId xmlns:p14="http://schemas.microsoft.com/office/powerpoint/2010/main" val="104765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8D1AD8-1E98-430D-97FD-FAC26FF9E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847EA7-22B6-41B9-985E-F3EDC69A0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Zapojenie sa do dobrovoľníckych aktivít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C1E102-D886-465D-8D4F-CCE3380E6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409644"/>
              </p:ext>
            </p:extLst>
          </p:nvPr>
        </p:nvGraphicFramePr>
        <p:xfrm>
          <a:off x="1664159" y="1451298"/>
          <a:ext cx="11305256" cy="664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03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00682B-7135-424B-8CBB-4803547BE0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0D140-F808-4701-A294-D1A55DEF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Oblasti zapojenia - dobrovoľníci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748495-CB92-4A1C-B057-F48768F4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877584"/>
              </p:ext>
            </p:extLst>
          </p:nvPr>
        </p:nvGraphicFramePr>
        <p:xfrm>
          <a:off x="1493275" y="1651924"/>
          <a:ext cx="11647023" cy="6163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9950">
                  <a:extLst>
                    <a:ext uri="{9D8B030D-6E8A-4147-A177-3AD203B41FA5}">
                      <a16:colId xmlns:a16="http://schemas.microsoft.com/office/drawing/2014/main" val="4191974959"/>
                    </a:ext>
                  </a:extLst>
                </a:gridCol>
                <a:gridCol w="6620942">
                  <a:extLst>
                    <a:ext uri="{9D8B030D-6E8A-4147-A177-3AD203B41FA5}">
                      <a16:colId xmlns:a16="http://schemas.microsoft.com/office/drawing/2014/main" val="4033845596"/>
                    </a:ext>
                  </a:extLst>
                </a:gridCol>
                <a:gridCol w="2206981">
                  <a:extLst>
                    <a:ext uri="{9D8B030D-6E8A-4147-A177-3AD203B41FA5}">
                      <a16:colId xmlns:a16="http://schemas.microsoft.com/office/drawing/2014/main" val="3495052497"/>
                    </a:ext>
                  </a:extLst>
                </a:gridCol>
                <a:gridCol w="1839150">
                  <a:extLst>
                    <a:ext uri="{9D8B030D-6E8A-4147-A177-3AD203B41FA5}">
                      <a16:colId xmlns:a16="http://schemas.microsoft.com/office/drawing/2014/main" val="4066942257"/>
                    </a:ext>
                  </a:extLst>
                </a:gridCol>
              </a:tblGrid>
              <a:tr h="342911">
                <a:tc>
                  <a:txBody>
                    <a:bodyPr/>
                    <a:lstStyle/>
                    <a:p>
                      <a:endParaRPr lang="sk-SK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Oblasť zapojenia - dobrovoľníci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Počet odpovedí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212170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Mládežnícka organizácia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240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43 %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9414611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Komunita / Moje okolie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186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33 %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5847610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Žiacke školské rady a študentské parlamenty na škole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141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25 %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9069566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Cirkevné organizácie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23 %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122357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Hasiči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84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15 %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5819253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Hudobné a folklórne skupiny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5484970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Turisti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12 %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494829"/>
                  </a:ext>
                </a:extLst>
              </a:tr>
              <a:tr h="333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8.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Mestské mládežnícke parlamenty a obecné rady mládeže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51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7546971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9.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Amatérske divadelné skupiny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40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1300738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10.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Útulky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38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7 %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253086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11.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Poľovníci/Rybári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088376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12.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Červený kríž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33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3592911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13.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Enviromentálne organizácie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31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6 %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02231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14.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Politické organizácie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25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041874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15.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Detské domovy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22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4 %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4350181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16.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Domovy dôchodcov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17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3 %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6819061"/>
                  </a:ext>
                </a:extLst>
              </a:tr>
              <a:tr h="342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17.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Nemocnice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>
                          <a:effectLst/>
                        </a:rPr>
                        <a:t>16</a:t>
                      </a:r>
                      <a:endParaRPr lang="sk-SK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3 %</a:t>
                      </a:r>
                      <a:endParaRPr lang="sk-SK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261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67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YFAI Colors">
      <a:dk1>
        <a:srgbClr val="7F7F7F"/>
      </a:dk1>
      <a:lt1>
        <a:sysClr val="window" lastClr="FFFFFF"/>
      </a:lt1>
      <a:dk2>
        <a:srgbClr val="000000"/>
      </a:dk2>
      <a:lt2>
        <a:srgbClr val="C1C6C8"/>
      </a:lt2>
      <a:accent1>
        <a:srgbClr val="24459A"/>
      </a:accent1>
      <a:accent2>
        <a:srgbClr val="89BC22"/>
      </a:accent2>
      <a:accent3>
        <a:srgbClr val="772583"/>
      </a:accent3>
      <a:accent4>
        <a:srgbClr val="00B2A9"/>
      </a:accent4>
      <a:accent5>
        <a:srgbClr val="C63527"/>
      </a:accent5>
      <a:accent6>
        <a:srgbClr val="009A44"/>
      </a:accent6>
      <a:hlink>
        <a:srgbClr val="24459A"/>
      </a:hlink>
      <a:folHlink>
        <a:srgbClr val="772583"/>
      </a:folHlink>
    </a:clrScheme>
    <a:fontScheme name="YFAI">
      <a:majorFont>
        <a:latin typeface="Arial Bold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0" id="{6F11D38E-A791-4CAE-AF7E-676198755E98}" vid="{72559E57-0915-4BCF-902E-2C8F2B23DF1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1028</Words>
  <Application>Microsoft Office PowerPoint</Application>
  <PresentationFormat>Custom</PresentationFormat>
  <Paragraphs>363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微软雅黑</vt:lpstr>
      <vt:lpstr>宋体</vt:lpstr>
      <vt:lpstr>Arial</vt:lpstr>
      <vt:lpstr>Arial Bold</vt:lpstr>
      <vt:lpstr>Calibri</vt:lpstr>
      <vt:lpstr>Times New Roman</vt:lpstr>
      <vt:lpstr>Office 主题</vt:lpstr>
      <vt:lpstr>Konferencia o motivácii Vol. 1</vt:lpstr>
      <vt:lpstr>Program</vt:lpstr>
      <vt:lpstr>Program</vt:lpstr>
      <vt:lpstr>Program</vt:lpstr>
      <vt:lpstr>Projekt MAYDAI</vt:lpstr>
      <vt:lpstr>Správa o motivačných faktoroch mladých ľudí</vt:lpstr>
      <vt:lpstr>Základné informácie o prieskume</vt:lpstr>
      <vt:lpstr>Zapojenie sa do dobrovoľníckych aktivít</vt:lpstr>
      <vt:lpstr>Oblasti zapojenia - dobrovoľníci</vt:lpstr>
      <vt:lpstr>Potenciálna oblasť zapojenia - aktuálne nezapojení</vt:lpstr>
      <vt:lpstr>Dobrovoľníci a potenciálni dobrovoľníci</vt:lpstr>
      <vt:lpstr>Bariéry podľa nezapojených</vt:lpstr>
      <vt:lpstr>Bariéry zapojenia podľa vedúcich</vt:lpstr>
      <vt:lpstr>Motivačné faktory – celá vzorka</vt:lpstr>
      <vt:lpstr>Motivačné faktory –  nezapojení</vt:lpstr>
      <vt:lpstr>Motivačné faktory – dobrovoľníci bez vedúcich</vt:lpstr>
      <vt:lpstr>Motivačné faktory - vedúci</vt:lpstr>
      <vt:lpstr>Kompetencie - dôležitosť</vt:lpstr>
      <vt:lpstr>Kompetencie – v ktorej sa chceš zdokonaliť</vt:lpstr>
      <vt:lpstr>Práca v skupinách</vt:lpstr>
      <vt:lpstr>Záver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Správa o motivačných faktoroch mladých ľudí</dc:title>
  <dc:creator>Martin sturek (Namestovo,SK)</dc:creator>
  <cp:lastModifiedBy>Martin sturek (Namestovo,SK)</cp:lastModifiedBy>
  <cp:revision>15</cp:revision>
  <cp:lastPrinted>2018-01-30T08:19:53Z</cp:lastPrinted>
  <dcterms:created xsi:type="dcterms:W3CDTF">2019-10-15T04:40:46Z</dcterms:created>
  <dcterms:modified xsi:type="dcterms:W3CDTF">2019-10-19T05:00:08Z</dcterms:modified>
</cp:coreProperties>
</file>