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9" r:id="rId4"/>
    <p:sldId id="273" r:id="rId5"/>
    <p:sldId id="277" r:id="rId6"/>
    <p:sldId id="274" r:id="rId7"/>
    <p:sldId id="275" r:id="rId8"/>
    <p:sldId id="303" r:id="rId9"/>
    <p:sldId id="304" r:id="rId10"/>
    <p:sldId id="305" r:id="rId11"/>
    <p:sldId id="276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4" r:id="rId20"/>
    <p:sldId id="293" r:id="rId21"/>
    <p:sldId id="295" r:id="rId22"/>
    <p:sldId id="296" r:id="rId23"/>
    <p:sldId id="297" r:id="rId24"/>
    <p:sldId id="298" r:id="rId25"/>
    <p:sldId id="299" r:id="rId26"/>
    <p:sldId id="301" r:id="rId27"/>
    <p:sldId id="302" r:id="rId28"/>
    <p:sldId id="306" r:id="rId29"/>
    <p:sldId id="307" r:id="rId30"/>
    <p:sldId id="308" r:id="rId31"/>
  </p:sldIdLst>
  <p:sldSz cx="9144000" cy="6858000" type="screen4x3"/>
  <p:notesSz cx="6858000" cy="9144000"/>
  <p:embeddedFontLst>
    <p:embeddedFont>
      <p:font typeface="Nunito" charset="-18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BF1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717" autoAdjust="0"/>
  </p:normalViewPr>
  <p:slideViewPr>
    <p:cSldViewPr snapToGrid="0">
      <p:cViewPr varScale="1">
        <p:scale>
          <a:sx n="75" d="100"/>
          <a:sy n="75" d="100"/>
        </p:scale>
        <p:origin x="-108" y="-642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b3363b86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b3363b86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6" y="0"/>
            <a:ext cx="4085100" cy="2736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20327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1" y="791"/>
            <a:ext cx="2250363" cy="13924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7" y="791"/>
            <a:ext cx="2250363" cy="13924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6784"/>
            <a:ext cx="1851282" cy="1002811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5623805"/>
            <a:ext cx="2389068" cy="1234316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50" y="5407536"/>
            <a:ext cx="2795413" cy="1444411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5" y="2430444"/>
            <a:ext cx="53613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1" y="4550877"/>
            <a:ext cx="53613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1" y="3778767"/>
            <a:ext cx="35748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5492769"/>
            <a:ext cx="2520953" cy="1365553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50" y="2"/>
            <a:ext cx="2795413" cy="1444411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2" y="1845133"/>
            <a:ext cx="63723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2" y="3818467"/>
            <a:ext cx="6372300" cy="8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1" y="3079200"/>
            <a:ext cx="43869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3" y="5281487"/>
            <a:ext cx="2910146" cy="1576453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50" y="2"/>
            <a:ext cx="2795413" cy="1444411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5" y="2328133"/>
            <a:ext cx="53775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4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4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75057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5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5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1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6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6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6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7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7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1" y="1127467"/>
            <a:ext cx="3709200" cy="184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1" y="3092067"/>
            <a:ext cx="3709200" cy="282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" y="3764192"/>
            <a:ext cx="7369200" cy="30892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8"/>
          <p:cNvSpPr/>
          <p:nvPr/>
        </p:nvSpPr>
        <p:spPr>
          <a:xfrm flipH="1">
            <a:off x="3583211" y="2072151"/>
            <a:ext cx="5560500" cy="4786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2" y="-157"/>
            <a:ext cx="2251348" cy="1391211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5" y="6029500"/>
            <a:ext cx="1593307" cy="822763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4" y="1657"/>
            <a:ext cx="3257454" cy="1682019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30" y="1734863"/>
            <a:ext cx="6366900" cy="33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9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9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2" y="1127467"/>
            <a:ext cx="6424201" cy="9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2067600"/>
            <a:ext cx="58599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3289400"/>
            <a:ext cx="5859900" cy="2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0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5551333"/>
            <a:ext cx="7415100" cy="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35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601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274618" y="2430443"/>
            <a:ext cx="6700982" cy="21600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Správa</a:t>
            </a:r>
            <a:r>
              <a:rPr lang="sk-SK" sz="5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 </a:t>
            </a: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činnosti </a:t>
            </a:r>
            <a:b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hospodárení</a:t>
            </a: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od posledného valného zhromaždenia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7129318" y="5009232"/>
            <a:ext cx="1579418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10.3.2018</a:t>
            </a:r>
            <a:endParaRPr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7932"/>
            <a:ext cx="2819400" cy="1139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4477328" y="5759997"/>
            <a:ext cx="42209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</a:rPr>
              <a:t>...aby hlas mladých v Žilinskom kraji bolo počuť!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86543" y="1411185"/>
            <a:ext cx="758668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1654627" y="2275115"/>
            <a:ext cx="59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 smtClean="0">
                <a:latin typeface="Calibri" pitchFamily="34" charset="0"/>
              </a:rPr>
              <a:t>Diskusné a analytické stretnutia v obciach s obyvateľmi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099" y="2772648"/>
            <a:ext cx="2659063" cy="354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9663" y="2659063"/>
            <a:ext cx="3449773" cy="258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1163" y="4640263"/>
            <a:ext cx="3132137" cy="176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19"/>
            <a:ext cx="7139709" cy="1228943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Podpísanie Memoranda o spolupráci </a:t>
            </a:r>
          </a:p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 Žilinským samosprávnym krajom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19149" y="2628900"/>
            <a:ext cx="5495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latin typeface="Calibri" pitchFamily="34" charset="0"/>
              </a:rPr>
              <a:t>V oblastiach:</a:t>
            </a:r>
          </a:p>
          <a:p>
            <a:pPr>
              <a:buFontTx/>
              <a:buChar char="-"/>
            </a:pPr>
            <a:r>
              <a:rPr lang="sk-SK" sz="1800" dirty="0" smtClean="0">
                <a:latin typeface="Calibri" pitchFamily="34" charset="0"/>
              </a:rPr>
              <a:t> Podpora činnosti žiackych školských rád, členov </a:t>
            </a:r>
          </a:p>
          <a:p>
            <a:r>
              <a:rPr lang="sk-SK" sz="1800" dirty="0" smtClean="0">
                <a:latin typeface="Calibri" pitchFamily="34" charset="0"/>
              </a:rPr>
              <a:t>   a ich koordinátorov,</a:t>
            </a:r>
          </a:p>
          <a:p>
            <a:pPr>
              <a:buFontTx/>
              <a:buChar char="-"/>
            </a:pPr>
            <a:r>
              <a:rPr lang="sk-SK" sz="1800" dirty="0" smtClean="0">
                <a:latin typeface="Calibri" pitchFamily="34" charset="0"/>
              </a:rPr>
              <a:t> Realizácia opatrení smerujúcich k naplneniu </a:t>
            </a:r>
          </a:p>
          <a:p>
            <a:r>
              <a:rPr lang="sk-SK" sz="1800" dirty="0" smtClean="0">
                <a:latin typeface="Calibri" pitchFamily="34" charset="0"/>
              </a:rPr>
              <a:t>   Stratégie SR na území Žilinského kraja,</a:t>
            </a:r>
          </a:p>
          <a:p>
            <a:pPr>
              <a:buFontTx/>
              <a:buChar char="-"/>
            </a:pPr>
            <a:r>
              <a:rPr lang="sk-SK" sz="1800" dirty="0" smtClean="0">
                <a:latin typeface="Calibri" pitchFamily="34" charset="0"/>
              </a:rPr>
              <a:t> Príprava koncepčných dokumentov a  realizácia      </a:t>
            </a:r>
          </a:p>
          <a:p>
            <a:r>
              <a:rPr lang="sk-SK" sz="1800" dirty="0" smtClean="0">
                <a:latin typeface="Calibri" pitchFamily="34" charset="0"/>
              </a:rPr>
              <a:t>   opatrení na podporu práce s mládežou na území kraja.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7171" name="Picture 3" descr="H:\konr\6F6A2452v-11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9675" y="4619625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8063" y="2628900"/>
            <a:ext cx="2647950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4538" y="4659313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40921" y="2215243"/>
            <a:ext cx="7018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3200" dirty="0" smtClean="0">
                <a:latin typeface="Calibri" pitchFamily="34" charset="0"/>
              </a:rPr>
              <a:t>Akreditované</a:t>
            </a:r>
            <a:r>
              <a:rPr lang="sk-SK" sz="1800" dirty="0" smtClean="0"/>
              <a:t> </a:t>
            </a:r>
            <a:r>
              <a:rPr lang="sk-SK" sz="3200" dirty="0" smtClean="0">
                <a:latin typeface="Calibri" pitchFamily="34" charset="0"/>
              </a:rPr>
              <a:t>vzdelávanie </a:t>
            </a:r>
            <a:r>
              <a:rPr lang="sk-SK" sz="3200" dirty="0" smtClean="0">
                <a:latin typeface="Calibri" pitchFamily="34" charset="0"/>
              </a:rPr>
              <a:t> </a:t>
            </a:r>
          </a:p>
          <a:p>
            <a:pPr lvl="0"/>
            <a:r>
              <a:rPr lang="sk-SK" sz="3200" b="1" dirty="0" smtClean="0">
                <a:latin typeface="Calibri" pitchFamily="34" charset="0"/>
              </a:rPr>
              <a:t> </a:t>
            </a:r>
            <a:r>
              <a:rPr lang="sk-SK" sz="3200" b="1" dirty="0" smtClean="0">
                <a:latin typeface="Calibri" pitchFamily="34" charset="0"/>
              </a:rPr>
              <a:t>                         Líder žiackej školskej rady</a:t>
            </a:r>
          </a:p>
          <a:p>
            <a:pPr lvl="0"/>
            <a:endParaRPr lang="sk-SK" sz="3200" dirty="0" smtClean="0">
              <a:latin typeface="Calibri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164771" y="3331029"/>
            <a:ext cx="302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b="1" i="1" dirty="0" smtClean="0">
                <a:latin typeface="Calibri" pitchFamily="34" charset="0"/>
              </a:rPr>
              <a:t> 3- fázové vzdelávanie</a:t>
            </a:r>
            <a:endParaRPr lang="sk-SK" sz="2000" b="1" i="1" dirty="0">
              <a:latin typeface="Calibri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029200" y="3298373"/>
            <a:ext cx="327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b="1" i="1" dirty="0" smtClean="0">
                <a:latin typeface="Calibri" pitchFamily="34" charset="0"/>
              </a:rPr>
              <a:t> nastúpilo 24 účastníkov</a:t>
            </a:r>
            <a:endParaRPr lang="sk-SK" sz="2000" b="1" i="1" dirty="0">
              <a:latin typeface="Calibri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2198914" y="3755570"/>
            <a:ext cx="5464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b="1" dirty="0" smtClean="0">
                <a:latin typeface="Calibri" pitchFamily="34" charset="0"/>
              </a:rPr>
              <a:t> </a:t>
            </a:r>
            <a:r>
              <a:rPr lang="sk-SK" sz="2000" b="1" i="1" dirty="0" smtClean="0">
                <a:latin typeface="Calibri" pitchFamily="34" charset="0"/>
              </a:rPr>
              <a:t>osvedčenie bolo udelené 22 absolventom</a:t>
            </a:r>
            <a:endParaRPr lang="sk-SK" sz="2000" b="1" i="1" dirty="0"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794655" y="4212771"/>
            <a:ext cx="337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Podľa regiónov:</a:t>
            </a:r>
            <a:endParaRPr lang="sk-SK" sz="1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849085" y="4582885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Liptov- 3, Orava -3, Turiec- 3, Kysuce -8, H. Považie- 5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1057" y="4291920"/>
            <a:ext cx="2455863" cy="16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435" y="5086576"/>
            <a:ext cx="2163308" cy="144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6377" y="4955948"/>
            <a:ext cx="2076223" cy="138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BlokTextu 18"/>
          <p:cNvSpPr txBox="1"/>
          <p:nvPr/>
        </p:nvSpPr>
        <p:spPr>
          <a:xfrm>
            <a:off x="5497286" y="5856514"/>
            <a:ext cx="347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/>
                </a:solidFill>
                <a:latin typeface="Calibri" pitchFamily="34" charset="0"/>
              </a:rPr>
              <a:t>Pod záštitou </a:t>
            </a:r>
            <a:r>
              <a:rPr lang="sk-SK" dirty="0" smtClean="0">
                <a:latin typeface="Calibri" pitchFamily="34" charset="0"/>
              </a:rPr>
              <a:t>Eriky </a:t>
            </a:r>
            <a:r>
              <a:rPr lang="sk-SK" dirty="0" err="1" smtClean="0">
                <a:latin typeface="Calibri" pitchFamily="34" charset="0"/>
              </a:rPr>
              <a:t>Jurinovej</a:t>
            </a:r>
            <a:r>
              <a:rPr lang="sk-SK" dirty="0" smtClean="0">
                <a:latin typeface="Calibri" pitchFamily="34" charset="0"/>
              </a:rPr>
              <a:t>, predsedníčky Žilinského samosprávneho kraja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40921" y="2215243"/>
            <a:ext cx="7018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3200" b="1" dirty="0" smtClean="0">
                <a:latin typeface="Calibri" pitchFamily="34" charset="0"/>
              </a:rPr>
              <a:t>Jednodňové školenie celých tímov zo žiackych školských rád</a:t>
            </a:r>
            <a:endParaRPr lang="sk-SK" sz="3200" b="1" dirty="0" smtClean="0">
              <a:latin typeface="Calibri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870857" y="3429000"/>
            <a:ext cx="378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 Obchodná akadémia DMJ Čadca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849085" y="3755572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 Gymnázium Veľká okružná Žilina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881742" y="4114801"/>
            <a:ext cx="348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/>
              <a:t>  </a:t>
            </a:r>
            <a:r>
              <a:rPr lang="sk-SK" sz="1800" dirty="0" smtClean="0">
                <a:latin typeface="Calibri" pitchFamily="34" charset="0"/>
              </a:rPr>
              <a:t>Obchodná </a:t>
            </a:r>
            <a:r>
              <a:rPr lang="sk-SK" sz="1800" dirty="0" smtClean="0">
                <a:latin typeface="Calibri" pitchFamily="34" charset="0"/>
              </a:rPr>
              <a:t>akadémia </a:t>
            </a:r>
            <a:r>
              <a:rPr lang="sk-SK" sz="1800" dirty="0" smtClean="0">
                <a:latin typeface="Calibri" pitchFamily="34" charset="0"/>
              </a:rPr>
              <a:t> Žilina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77" y="4945063"/>
            <a:ext cx="2231688" cy="148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rmzk\2018 rmzk\14.11. OA Čadca\DSC03227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6219" y="4942115"/>
            <a:ext cx="2071869" cy="138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4434" y="2876777"/>
            <a:ext cx="2296976" cy="153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4046" y="3614057"/>
            <a:ext cx="2077649" cy="138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38977" y="4857977"/>
            <a:ext cx="1958975" cy="130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BlokTextu 25"/>
          <p:cNvSpPr txBox="1"/>
          <p:nvPr/>
        </p:nvSpPr>
        <p:spPr>
          <a:xfrm>
            <a:off x="685799" y="4463144"/>
            <a:ext cx="576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Zaujímavosť: 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prvé tímové vzdelávanie celých rád školy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smtClean="0">
                <a:latin typeface="Calibri" pitchFamily="34" charset="0"/>
              </a:rPr>
              <a:t>Školenie  nových členov zo žiackych školských rád stredných škôl</a:t>
            </a:r>
            <a:endParaRPr lang="sk-SK" sz="3000" b="1" dirty="0" smtClean="0">
              <a:latin typeface="Calibri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653142" y="3233058"/>
            <a:ext cx="805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2 x </a:t>
            </a:r>
            <a:r>
              <a:rPr lang="sk-SK" sz="1800" dirty="0" smtClean="0">
                <a:latin typeface="Calibri" pitchFamily="34" charset="0"/>
              </a:rPr>
              <a:t>r</a:t>
            </a:r>
            <a:r>
              <a:rPr lang="sk-SK" sz="1800" dirty="0" smtClean="0">
                <a:latin typeface="Calibri" pitchFamily="34" charset="0"/>
              </a:rPr>
              <a:t>ealizované v spolupráci s organizáciou IUVENTA- Slovenský inštitút mládeže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631371" y="3690258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Zaujímavosť - z regiónov boli:</a:t>
            </a:r>
            <a:endParaRPr lang="sk-SK" sz="1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729342" y="4114801"/>
            <a:ext cx="570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Liptov-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14,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Orava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-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4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Turiec-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8,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Kysuce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-10,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H. Považie-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13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520" y="4582205"/>
            <a:ext cx="2598738" cy="173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399" y="4571999"/>
            <a:ext cx="2596245" cy="173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0339" y="3788228"/>
            <a:ext cx="2465617" cy="164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smtClean="0">
                <a:latin typeface="Calibri" pitchFamily="34" charset="0"/>
              </a:rPr>
              <a:t>Školenie  nových členov a koordinátorov zo žiackych školských rád základných škôl</a:t>
            </a:r>
            <a:endParaRPr lang="sk-SK" sz="3000" b="1" dirty="0" smtClean="0">
              <a:latin typeface="Calibri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653142" y="3233058"/>
            <a:ext cx="805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Realizované v spolupráci s organizáciou IUVENTA- Slovenský inštitút mládeže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631371" y="3690258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Zaujímavosť :</a:t>
            </a:r>
            <a:endParaRPr lang="sk-SK" sz="1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729342" y="4114801"/>
            <a:ext cx="570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-prvý krát sa realizovalo vzdelávanie pre základné školy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5485" y="3549907"/>
            <a:ext cx="2345191" cy="175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349" y="4634525"/>
            <a:ext cx="2489880" cy="166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234" y="4444319"/>
            <a:ext cx="2979737" cy="198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err="1" smtClean="0">
                <a:latin typeface="Calibri" pitchFamily="34" charset="0"/>
              </a:rPr>
              <a:t>Workshop</a:t>
            </a:r>
            <a:r>
              <a:rPr lang="sk-SK" sz="3000" b="1" dirty="0" smtClean="0">
                <a:latin typeface="Calibri" pitchFamily="34" charset="0"/>
              </a:rPr>
              <a:t> pre koordinátorov žiackych školských rád stredných škôl</a:t>
            </a:r>
            <a:endParaRPr lang="sk-SK" sz="3000" b="1" dirty="0" smtClean="0"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620485" y="3211287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Zaujímavosť :</a:t>
            </a:r>
            <a:endParaRPr lang="sk-SK" sz="1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718456" y="4114801"/>
            <a:ext cx="732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Z regiónov: 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Kysuce -7, Liptov-7, Orava-4, H.Považie-3, Turiec-6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718457" y="3614058"/>
            <a:ext cx="570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-27 koordinátorov- vysoký počet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Zahnutá šípka doprava 15"/>
          <p:cNvSpPr/>
          <p:nvPr/>
        </p:nvSpPr>
        <p:spPr>
          <a:xfrm>
            <a:off x="1502229" y="4876800"/>
            <a:ext cx="6912428" cy="1197429"/>
          </a:xfrm>
          <a:prstGeom prst="curv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Bodka za školským rokom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smtClean="0">
                <a:latin typeface="Calibri" pitchFamily="34" charset="0"/>
              </a:rPr>
              <a:t>Tvorba spoločného plánu činnosti RMŽK a ŽŠR na nový školský rok</a:t>
            </a:r>
            <a:endParaRPr lang="sk-SK" sz="3000" b="1" dirty="0" smtClean="0">
              <a:latin typeface="Calibri" pitchFamily="34" charset="0"/>
            </a:endParaRPr>
          </a:p>
        </p:txBody>
      </p:sp>
      <p:pic>
        <p:nvPicPr>
          <p:cNvPr id="5122" name="Picture 2" descr="E:\rmzk\2018 rmzk\25.6.2018Bodka za skolským rokom\DSC01051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0540" y="3210379"/>
            <a:ext cx="4789487" cy="319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Olympiáda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02772" y="2275115"/>
            <a:ext cx="50945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AKTIVITA 1:  MESIAC ŽIACKEJ ŠKOLSKEJ </a:t>
            </a:r>
            <a:r>
              <a:rPr lang="sk-SK" sz="1800" b="1" dirty="0" smtClean="0">
                <a:latin typeface="Calibri" pitchFamily="34" charset="0"/>
              </a:rPr>
              <a:t>RADY</a:t>
            </a:r>
          </a:p>
          <a:p>
            <a:r>
              <a:rPr lang="sk-SK" dirty="0" smtClean="0">
                <a:latin typeface="Calibri" pitchFamily="34" charset="0"/>
              </a:rPr>
              <a:t>1/ </a:t>
            </a:r>
            <a:r>
              <a:rPr lang="sk-SK" dirty="0" err="1" smtClean="0">
                <a:latin typeface="Calibri" pitchFamily="34" charset="0"/>
              </a:rPr>
              <a:t>Teambuilding</a:t>
            </a:r>
            <a:r>
              <a:rPr lang="sk-SK" dirty="0" smtClean="0">
                <a:latin typeface="Calibri" pitchFamily="34" charset="0"/>
              </a:rPr>
              <a:t> pre členov ŽŠR. </a:t>
            </a:r>
            <a:endParaRPr lang="sk-SK" dirty="0" smtClean="0">
              <a:latin typeface="Calibri" pitchFamily="34" charset="0"/>
            </a:endParaRPr>
          </a:p>
          <a:p>
            <a:r>
              <a:rPr lang="sk-SK" dirty="0" smtClean="0">
                <a:latin typeface="Calibri" pitchFamily="34" charset="0"/>
              </a:rPr>
              <a:t>2/ ŽŠR pre žiakov </a:t>
            </a:r>
            <a:r>
              <a:rPr lang="sk-SK" dirty="0" smtClean="0">
                <a:latin typeface="Calibri" pitchFamily="34" charset="0"/>
              </a:rPr>
              <a:t>školy</a:t>
            </a:r>
          </a:p>
          <a:p>
            <a:r>
              <a:rPr lang="sk-SK" dirty="0" smtClean="0">
                <a:latin typeface="Calibri" pitchFamily="34" charset="0"/>
              </a:rPr>
              <a:t>3/ Škola aktívna v </a:t>
            </a:r>
            <a:r>
              <a:rPr lang="sk-SK" dirty="0" smtClean="0">
                <a:latin typeface="Calibri" pitchFamily="34" charset="0"/>
              </a:rPr>
              <a:t>meste</a:t>
            </a:r>
          </a:p>
          <a:p>
            <a:r>
              <a:rPr lang="sk-SK" dirty="0" smtClean="0">
                <a:latin typeface="Calibri" pitchFamily="34" charset="0"/>
              </a:rPr>
              <a:t>4/ Fotka ŽŠR boduje</a:t>
            </a:r>
            <a:endParaRPr lang="sk-SK" dirty="0">
              <a:latin typeface="Calibri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70114" y="3831772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PRÉMIOVÁ AKTIVITA </a:t>
            </a:r>
            <a:r>
              <a:rPr lang="sk-SK" sz="1800" b="1" dirty="0" smtClean="0">
                <a:latin typeface="Calibri" pitchFamily="34" charset="0"/>
              </a:rPr>
              <a:t>– Voľby do EU parlamentu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81000" y="3461657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AKTIVITA 2:  ŠÍRIME</a:t>
            </a:r>
            <a:r>
              <a:rPr lang="sk-SK" b="1" dirty="0" smtClean="0">
                <a:latin typeface="Calibri" pitchFamily="34" charset="0"/>
              </a:rPr>
              <a:t> </a:t>
            </a:r>
            <a:r>
              <a:rPr lang="sk-SK" sz="1800" b="1" dirty="0" smtClean="0">
                <a:latin typeface="Calibri" pitchFamily="34" charset="0"/>
              </a:rPr>
              <a:t>RADOSŤ-</a:t>
            </a:r>
            <a:r>
              <a:rPr lang="sk-SK" b="1" dirty="0" smtClean="0">
                <a:latin typeface="Calibri" pitchFamily="34" charset="0"/>
              </a:rPr>
              <a:t> </a:t>
            </a:r>
            <a:r>
              <a:rPr lang="sk-SK" sz="1800" b="1" dirty="0" smtClean="0">
                <a:latin typeface="Calibri" pitchFamily="34" charset="0"/>
              </a:rPr>
              <a:t>POMÁHAME</a:t>
            </a:r>
            <a:r>
              <a:rPr lang="sk-SK" b="1" dirty="0" smtClean="0">
                <a:latin typeface="Calibri" pitchFamily="34" charset="0"/>
              </a:rPr>
              <a:t> </a:t>
            </a:r>
            <a:endParaRPr lang="sk-SK" dirty="0">
              <a:latin typeface="Calibri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89858" y="4550228"/>
            <a:ext cx="501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Prihlásených 23  ŽŠR, Výstupy dodalo 20 ŽŠR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446315" y="4256314"/>
            <a:ext cx="202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Zaujímavosti</a:t>
            </a:r>
            <a:r>
              <a:rPr lang="sk-SK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</a:t>
            </a:r>
            <a:endParaRPr lang="sk-SK" sz="1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555173" y="4931228"/>
            <a:ext cx="612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Regióny:  Kysuce-7, Liptov- 4,Orava- 1, H. Považie -6, Turiec- 2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63" y="5326063"/>
            <a:ext cx="1814966" cy="112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H:\olympiada 2018\foto 1\Žiacka školská rada pri Strednej odbornej škole pedagogickej v Turčianskych Teplicia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9315" y="2373087"/>
            <a:ext cx="2971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:\olympiada 2018\foto 1\Žiacka školská rada pri Gymnáziu Turzovk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4844141"/>
            <a:ext cx="2351314" cy="156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H:\olympiada 2018\foto 1\Žiacka školská rada Stredná zdravotnícka škola M.T.Schererovej Ružombero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1144" y="5421086"/>
            <a:ext cx="1509484" cy="113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:\olympiada 2018\foto 1\Žiacka školská rada pri škole Obchodná akadémia Liptovský Mikuláš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6857" y="5344886"/>
            <a:ext cx="1553030" cy="116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Konferenciu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2" y="2536371"/>
            <a:ext cx="566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Podpísanie</a:t>
            </a: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Memoranda o spolupráci so ŽSK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979714" y="2852058"/>
            <a:ext cx="40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Vyhodnotenie Olympiády  ŽŠR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1023257" y="3233057"/>
            <a:ext cx="489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Ako </a:t>
            </a: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ďalej Krajský stredoškolský parlament? 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838201" y="2198914"/>
            <a:ext cx="4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OBSAH</a:t>
            </a:r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endParaRPr lang="sk-SK" sz="1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1520" y="3649662"/>
            <a:ext cx="6713537" cy="288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2491" y="2234521"/>
            <a:ext cx="1987662" cy="132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415636" y="692726"/>
            <a:ext cx="6890328" cy="895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ČLENSKÁ ZÁKLADŇA  </a:t>
            </a:r>
            <a:b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k 31.12.2018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488273" y="1662545"/>
            <a:ext cx="8267800" cy="42557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3200" dirty="0" smtClean="0">
                <a:solidFill>
                  <a:schemeClr val="bg2"/>
                </a:solidFill>
              </a:rPr>
              <a:t>60  členských mládežníckych  </a:t>
            </a:r>
          </a:p>
          <a:p>
            <a:pPr>
              <a:buNone/>
            </a:pPr>
            <a:r>
              <a:rPr lang="sk-SK" sz="3200" dirty="0" smtClean="0">
                <a:solidFill>
                  <a:schemeClr val="bg2"/>
                </a:solidFill>
              </a:rPr>
              <a:t>    organizácií a neformálnych skupín.</a:t>
            </a:r>
          </a:p>
          <a:p>
            <a:r>
              <a:rPr lang="sk-SK" sz="3200" dirty="0" smtClean="0">
                <a:solidFill>
                  <a:schemeClr val="bg2"/>
                </a:solidFill>
              </a:rPr>
              <a:t>Pôsobnosť vo všetkých 11 okresoch</a:t>
            </a:r>
          </a:p>
          <a:p>
            <a:pPr>
              <a:buNone/>
            </a:pPr>
            <a:r>
              <a:rPr lang="sk-SK" sz="2400" dirty="0" smtClean="0">
                <a:solidFill>
                  <a:schemeClr val="bg2"/>
                </a:solidFill>
              </a:rPr>
              <a:t>Z toho:  </a:t>
            </a:r>
          </a:p>
          <a:p>
            <a:pPr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LIPTOV 12 :          </a:t>
            </a:r>
            <a:r>
              <a:rPr lang="sk-SK" sz="2400" dirty="0" smtClean="0">
                <a:solidFill>
                  <a:schemeClr val="bg2"/>
                </a:solidFill>
              </a:rPr>
              <a:t>Liptovský Mikuláš- 8, Ružomberok-4 , </a:t>
            </a:r>
          </a:p>
          <a:p>
            <a:pPr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ORAVA 18 :          </a:t>
            </a:r>
            <a:r>
              <a:rPr lang="sk-SK" sz="2400" dirty="0" smtClean="0">
                <a:solidFill>
                  <a:schemeClr val="bg2"/>
                </a:solidFill>
              </a:rPr>
              <a:t>Dolný Kubín- 3, Námestovo- 7, Tvrdošín-8, </a:t>
            </a:r>
          </a:p>
          <a:p>
            <a:pPr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TURIEC   7:</a:t>
            </a: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</a:rPr>
              <a:t>           </a:t>
            </a:r>
            <a:r>
              <a:rPr lang="sk-SK" sz="2400" dirty="0" smtClean="0">
                <a:solidFill>
                  <a:schemeClr val="bg2"/>
                </a:solidFill>
              </a:rPr>
              <a:t>Martin- 4, Turčianske Teplice-3 , </a:t>
            </a:r>
          </a:p>
          <a:p>
            <a:pPr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KYSUCE  6:           </a:t>
            </a:r>
            <a:r>
              <a:rPr lang="sk-SK" sz="2400" dirty="0" smtClean="0">
                <a:solidFill>
                  <a:schemeClr val="bg2"/>
                </a:solidFill>
              </a:rPr>
              <a:t>Čadca-3 , Kysucké Nové Mesto-3, </a:t>
            </a:r>
          </a:p>
          <a:p>
            <a:pPr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H. POVAŽIE 17:   </a:t>
            </a:r>
            <a:r>
              <a:rPr lang="sk-SK" sz="2400" dirty="0" smtClean="0">
                <a:solidFill>
                  <a:schemeClr val="bg2"/>
                </a:solidFill>
              </a:rPr>
              <a:t>Bytča-2, Žilina-15</a:t>
            </a:r>
          </a:p>
          <a:p>
            <a:pPr>
              <a:buNone/>
            </a:pPr>
            <a:endParaRPr lang="sk-SK" sz="2400" dirty="0" smtClean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148" y="366134"/>
            <a:ext cx="3129120" cy="2072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376" y="5430982"/>
            <a:ext cx="2298043" cy="928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Žiacke školské rady v NBS a NR SR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02772" y="2275115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        Odmena  za zapojenie sa do Olympiády ŽŠR</a:t>
            </a:r>
            <a:endParaRPr lang="sk-SK" dirty="0">
              <a:latin typeface="Calibri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805543" y="2677885"/>
            <a:ext cx="791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Realizovalo sa 5.4.2019  na pozvanie p. poslanca NR SR Igora </a:t>
            </a:r>
            <a:r>
              <a:rPr lang="sk-SK" sz="1800" b="1" dirty="0" err="1" smtClean="0">
                <a:latin typeface="Calibri" pitchFamily="34" charset="0"/>
              </a:rPr>
              <a:t>Janckulíka</a:t>
            </a:r>
            <a:endParaRPr lang="sk-SK" dirty="0">
              <a:latin typeface="Calibri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3685" y="4202866"/>
            <a:ext cx="3329557" cy="221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E:\rmzk\2019 rmzk\5.4.2019 NRSR a NBS so ZSR\IMG_5620 - kópia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037114"/>
            <a:ext cx="2841171" cy="189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E:\rmzk\2019 rmzk\5.4.2019 NRSR a NBS so ZSR\IMG_5590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056" y="3124199"/>
            <a:ext cx="3016703" cy="201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02771" y="1341220"/>
            <a:ext cx="8545286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ceňovanie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Aktívneho občianstva a 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ľudskosti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Aktívne občianstvo 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Pod záštitou </a:t>
            </a:r>
            <a:r>
              <a:rPr lang="sk-SK" sz="1800" dirty="0" smtClean="0">
                <a:latin typeface="Calibri" pitchFamily="34" charset="0"/>
              </a:rPr>
              <a:t>Eriky </a:t>
            </a:r>
            <a:r>
              <a:rPr lang="sk-SK" sz="1800" dirty="0" err="1" smtClean="0">
                <a:latin typeface="Calibri" pitchFamily="34" charset="0"/>
              </a:rPr>
              <a:t>Jurinovej</a:t>
            </a:r>
            <a:r>
              <a:rPr lang="sk-SK" sz="1800" dirty="0" smtClean="0">
                <a:latin typeface="Calibri" pitchFamily="34" charset="0"/>
              </a:rPr>
              <a:t>, predsedníčky </a:t>
            </a:r>
            <a:r>
              <a:rPr lang="sk-SK" sz="1800" dirty="0" smtClean="0">
                <a:latin typeface="Calibri" pitchFamily="34" charset="0"/>
              </a:rPr>
              <a:t>Žilinského samosprávneho kraja,</a:t>
            </a: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979714" y="2852058"/>
            <a:ext cx="404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Doručených bolo 30 nominácií.</a:t>
            </a: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1055915" y="3167743"/>
            <a:ext cx="48985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23  udelených ocenení  v </a:t>
            </a:r>
            <a:r>
              <a:rPr lang="sk-SK" sz="1800" dirty="0" err="1" smtClean="0">
                <a:latin typeface="Calibri" pitchFamily="34" charset="0"/>
              </a:rPr>
              <a:t>kategóriach</a:t>
            </a:r>
            <a:r>
              <a:rPr lang="sk-SK" sz="1800" dirty="0" smtClean="0">
                <a:latin typeface="Calibri" pitchFamily="34" charset="0"/>
              </a:rPr>
              <a:t>:</a:t>
            </a:r>
            <a:endParaRPr lang="sk-SK" sz="1800" dirty="0" smtClean="0">
              <a:latin typeface="Calibri" pitchFamily="34" charset="0"/>
            </a:endParaRPr>
          </a:p>
          <a:p>
            <a:r>
              <a:rPr lang="sk-SK" sz="1600" dirty="0" smtClean="0">
                <a:latin typeface="Calibri" pitchFamily="34" charset="0"/>
              </a:rPr>
              <a:t>a/ Aktívny  mládežník</a:t>
            </a:r>
          </a:p>
          <a:p>
            <a:r>
              <a:rPr lang="sk-SK" sz="1600" dirty="0" smtClean="0">
                <a:latin typeface="Calibri" pitchFamily="34" charset="0"/>
              </a:rPr>
              <a:t>b/ Aktívny občan</a:t>
            </a:r>
          </a:p>
          <a:p>
            <a:r>
              <a:rPr lang="sk-SK" sz="1600" dirty="0" smtClean="0">
                <a:latin typeface="Calibri" pitchFamily="34" charset="0"/>
              </a:rPr>
              <a:t>c/  Top starosta / primátor</a:t>
            </a:r>
          </a:p>
          <a:p>
            <a:r>
              <a:rPr lang="sk-SK" sz="1600" dirty="0" smtClean="0">
                <a:latin typeface="Calibri" pitchFamily="34" charset="0"/>
              </a:rPr>
              <a:t>d/ Obec s najpriateľskejším vzťahom k mládeži</a:t>
            </a:r>
          </a:p>
          <a:p>
            <a:r>
              <a:rPr lang="sk-SK" sz="1600" dirty="0" smtClean="0">
                <a:latin typeface="Calibri" pitchFamily="34" charset="0"/>
              </a:rPr>
              <a:t>e/ Top čin ľudskosti</a:t>
            </a:r>
            <a:endParaRPr lang="sk-SK" sz="16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4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3. ročník </a:t>
            </a:r>
            <a:endParaRPr lang="sk-SK" sz="18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2006" y="2909435"/>
            <a:ext cx="2925762" cy="189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178" y="4792663"/>
            <a:ext cx="2548128" cy="161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8149" y="4542291"/>
            <a:ext cx="277812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620486" y="1341220"/>
            <a:ext cx="3418115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SEN O ŽIVOTE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Prevencia kriminality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Vzdelávanie mladých ľudí</a:t>
            </a: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endParaRPr lang="sk-SK" sz="18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979714" y="2852058"/>
            <a:ext cx="40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Prezentácia činnosti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1055915" y="3167743"/>
            <a:ext cx="489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Realizácia </a:t>
            </a:r>
            <a:r>
              <a:rPr lang="sk-SK" sz="1800" dirty="0" smtClean="0">
                <a:latin typeface="Calibri" pitchFamily="34" charset="0"/>
              </a:rPr>
              <a:t>preventívnych</a:t>
            </a:r>
            <a:r>
              <a:rPr lang="sk-SK" sz="1600" dirty="0" smtClean="0">
                <a:latin typeface="Calibri" pitchFamily="34" charset="0"/>
              </a:rPr>
              <a:t> aktivít v mestách</a:t>
            </a:r>
            <a:endParaRPr lang="sk-SK" sz="16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4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2</a:t>
            </a:r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. ročníky </a:t>
            </a:r>
            <a:endParaRPr lang="sk-SK" sz="18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5" name="Zástupný symbol textu 19"/>
          <p:cNvSpPr txBox="1">
            <a:spLocks/>
          </p:cNvSpPr>
          <p:nvPr/>
        </p:nvSpPr>
        <p:spPr>
          <a:xfrm>
            <a:off x="3712031" y="1602477"/>
            <a:ext cx="4953000" cy="7379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457200" marR="0" lvl="0" indent="-3111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tabLst/>
              <a:defRPr/>
            </a:pPr>
            <a:r>
              <a:rPr kumimoji="0" lang="sk-SK" sz="3000" b="1" i="0" u="none" strike="noStrike" kern="0" cap="none" spc="150" normalizeH="0" baseline="0" noProof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Hrdinovia všedného dňa</a:t>
            </a:r>
            <a:endParaRPr kumimoji="0" lang="sk-SK" sz="3000" b="1" i="0" u="none" strike="noStrike" kern="0" cap="none" spc="150" normalizeH="0" baseline="0" noProof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023258" y="3472543"/>
            <a:ext cx="489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 Súťaž </a:t>
            </a:r>
            <a:r>
              <a:rPr lang="sk-SK" sz="1800" dirty="0" smtClean="0">
                <a:latin typeface="Calibri" pitchFamily="34" charset="0"/>
              </a:rPr>
              <a:t>talentov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390" y="2427514"/>
            <a:ext cx="2350830" cy="320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315685" y="3892777"/>
            <a:ext cx="2481944" cy="175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743" y="3959753"/>
            <a:ext cx="3804784" cy="253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MAYDAI -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Youth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Innovation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Medzinárodná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spolupráca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 </a:t>
            </a:r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Výstupy:</a:t>
            </a: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endParaRPr lang="sk-SK" sz="18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979714" y="3091544"/>
            <a:ext cx="755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 Správa </a:t>
            </a: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o potrebách a motivačných faktoroch mladých ľudí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990601" y="3374572"/>
            <a:ext cx="687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Kompetenčný profil angažovaného mladého človeka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72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Partner: Rada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děti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a mládeže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Moravskosleského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kraja</a:t>
            </a:r>
            <a:endParaRPr lang="sk-SK" sz="24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012373" y="3690258"/>
            <a:ext cx="489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Vzdelávací modul - motivácia mladých ľudí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10242" name="Picture 2" descr="D:\Desktop\ss-800x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771" y="4092483"/>
            <a:ext cx="3592286" cy="232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D:\Desktop\ostrava-800x6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9314" y="3801835"/>
            <a:ext cx="3298371" cy="2473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Mladí vidiecki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rodičia v podnikaní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707569" y="2100942"/>
            <a:ext cx="752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r>
              <a:rPr lang="sk-SK" sz="1800" b="1" dirty="0" err="1" smtClean="0">
                <a:solidFill>
                  <a:schemeClr val="bg2"/>
                </a:solidFill>
                <a:latin typeface="Calibri" pitchFamily="34" charset="0"/>
              </a:rPr>
              <a:t>W</a:t>
            </a:r>
            <a:r>
              <a:rPr lang="sk-SK" sz="1800" b="1" dirty="0" err="1" smtClean="0">
                <a:solidFill>
                  <a:schemeClr val="bg2"/>
                </a:solidFill>
                <a:latin typeface="Calibri" pitchFamily="34" charset="0"/>
              </a:rPr>
              <a:t>orkshopy</a:t>
            </a:r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 pre mladých ľudí + prieskum:</a:t>
            </a: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endParaRPr lang="sk-SK" sz="18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849086" y="3701144"/>
            <a:ext cx="755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Právne </a:t>
            </a:r>
            <a:r>
              <a:rPr lang="sk-SK" sz="1600" dirty="0" smtClean="0">
                <a:latin typeface="Calibri" pitchFamily="34" charset="0"/>
              </a:rPr>
              <a:t>podmienky počas poberania materského a </a:t>
            </a:r>
            <a:r>
              <a:rPr lang="sk-SK" sz="1600" dirty="0" smtClean="0">
                <a:latin typeface="Calibri" pitchFamily="34" charset="0"/>
              </a:rPr>
              <a:t>rodičovského príspevku</a:t>
            </a:r>
            <a:endParaRPr lang="sk-SK" sz="1600" dirty="0" smtClean="0">
              <a:latin typeface="Calibri" pitchFamily="34" charset="0"/>
            </a:endParaRPr>
          </a:p>
          <a:p>
            <a:r>
              <a:rPr lang="sk-SK" sz="1600" dirty="0" smtClean="0">
                <a:latin typeface="Calibri" pitchFamily="34" charset="0"/>
              </a:rPr>
              <a:t>z pohľadu </a:t>
            </a:r>
            <a:r>
              <a:rPr lang="sk-SK" sz="1600" dirty="0" smtClean="0">
                <a:latin typeface="Calibri" pitchFamily="34" charset="0"/>
              </a:rPr>
              <a:t>živnostenského </a:t>
            </a:r>
            <a:r>
              <a:rPr lang="sk-SK" sz="1600" dirty="0" smtClean="0">
                <a:latin typeface="Calibri" pitchFamily="34" charset="0"/>
              </a:rPr>
              <a:t>úradu</a:t>
            </a:r>
            <a:r>
              <a:rPr lang="sk-SK" sz="1600" dirty="0" smtClean="0"/>
              <a:t>.</a:t>
            </a:r>
            <a:endParaRPr lang="sk-SK" sz="16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729344" y="3374573"/>
            <a:ext cx="841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</a:t>
            </a:r>
            <a:r>
              <a:rPr lang="sk-SK" sz="1600" dirty="0" smtClean="0">
                <a:latin typeface="Calibri" pitchFamily="34" charset="0"/>
              </a:rPr>
              <a:t> Nepravidelný </a:t>
            </a:r>
            <a:r>
              <a:rPr lang="sk-SK" sz="1600" dirty="0" smtClean="0">
                <a:latin typeface="Calibri" pitchFamily="34" charset="0"/>
              </a:rPr>
              <a:t>príjem a jeho práv ne </a:t>
            </a:r>
            <a:r>
              <a:rPr lang="sk-SK" sz="1600" dirty="0" smtClean="0">
                <a:latin typeface="Calibri" pitchFamily="34" charset="0"/>
              </a:rPr>
              <a:t>postavenie v občianskom </a:t>
            </a:r>
            <a:r>
              <a:rPr lang="sk-SK" sz="1600" dirty="0" smtClean="0">
                <a:latin typeface="Calibri" pitchFamily="34" charset="0"/>
              </a:rPr>
              <a:t>a obchodnom zákonníku</a:t>
            </a:r>
            <a:endParaRPr lang="sk-SK" sz="1600" dirty="0"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740229" y="3058886"/>
            <a:ext cx="794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</a:t>
            </a:r>
            <a:r>
              <a:rPr lang="sk-SK" sz="1600" dirty="0" smtClean="0">
                <a:latin typeface="Calibri" pitchFamily="34" charset="0"/>
              </a:rPr>
              <a:t> Otec, matka SZČO </a:t>
            </a:r>
            <a:r>
              <a:rPr lang="sk-SK" sz="1600" dirty="0" smtClean="0">
                <a:latin typeface="Calibri" pitchFamily="34" charset="0"/>
              </a:rPr>
              <a:t>s pohľadom na materský a </a:t>
            </a:r>
            <a:r>
              <a:rPr lang="sk-SK" sz="1600" dirty="0" smtClean="0">
                <a:latin typeface="Calibri" pitchFamily="34" charset="0"/>
              </a:rPr>
              <a:t>rodičovský príspevok</a:t>
            </a:r>
            <a:endParaRPr lang="sk-SK" sz="1600" dirty="0">
              <a:latin typeface="Calibri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849084" y="4245429"/>
            <a:ext cx="755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Pravidlá týkajúce sa matky </a:t>
            </a:r>
            <a:r>
              <a:rPr lang="sk-SK" sz="1600" dirty="0" smtClean="0">
                <a:latin typeface="Calibri" pitchFamily="34" charset="0"/>
              </a:rPr>
              <a:t>v čase keď otec poberá materské</a:t>
            </a:r>
            <a:r>
              <a:rPr lang="sk-SK" sz="1800" dirty="0" smtClean="0"/>
              <a:t>.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751114" y="2754087"/>
            <a:ext cx="7554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600" dirty="0" smtClean="0">
                <a:latin typeface="Calibri" pitchFamily="34" charset="0"/>
              </a:rPr>
              <a:t> Predaj </a:t>
            </a:r>
            <a:r>
              <a:rPr lang="pl-PL" sz="1600" dirty="0" smtClean="0">
                <a:latin typeface="Calibri" pitchFamily="34" charset="0"/>
              </a:rPr>
              <a:t>z </a:t>
            </a:r>
            <a:r>
              <a:rPr lang="pl-PL" sz="1600" dirty="0" smtClean="0">
                <a:latin typeface="Calibri" pitchFamily="34" charset="0"/>
              </a:rPr>
              <a:t>dvora</a:t>
            </a:r>
            <a:r>
              <a:rPr lang="pl-PL" sz="1600" dirty="0" smtClean="0">
                <a:latin typeface="Calibri" pitchFamily="34" charset="0"/>
              </a:rPr>
              <a:t>. Predaj </a:t>
            </a:r>
            <a:r>
              <a:rPr lang="pl-PL" sz="1600" dirty="0" smtClean="0">
                <a:latin typeface="Calibri" pitchFamily="34" charset="0"/>
              </a:rPr>
              <a:t>spracovaných </a:t>
            </a:r>
            <a:r>
              <a:rPr lang="sk-SK" sz="1600" dirty="0" smtClean="0">
                <a:latin typeface="Calibri" pitchFamily="34" charset="0"/>
              </a:rPr>
              <a:t>produktov</a:t>
            </a:r>
            <a:endParaRPr lang="sk-SK" sz="1600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204" y="3922907"/>
            <a:ext cx="1744624" cy="24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4674029"/>
            <a:ext cx="2442710" cy="162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E:\rmzk\2018 rmzk\priority 2018\5 W 27.11.2018\46830972_1420542438078521_8716490321682235392_n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5142" y="4778829"/>
            <a:ext cx="2079173" cy="155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6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ôzné ďalšie aktivity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028" y="2272469"/>
            <a:ext cx="2960914" cy="197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BlokTextu 22"/>
          <p:cNvSpPr txBox="1"/>
          <p:nvPr/>
        </p:nvSpPr>
        <p:spPr>
          <a:xfrm>
            <a:off x="3722914" y="2449286"/>
            <a:ext cx="473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Školenie  Obecnej rady mládeže zo Zubrohlavy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3315" name="Picture 3" descr="E:\rmzk\2018 rmzk\20-23.6.2018 KOferencia Blava\35703236_1284345688364864_8330093885250338816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5143" y="4014106"/>
            <a:ext cx="3037114" cy="227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BlokTextu 23"/>
          <p:cNvSpPr txBox="1"/>
          <p:nvPr/>
        </p:nvSpPr>
        <p:spPr>
          <a:xfrm>
            <a:off x="489858" y="4691743"/>
            <a:ext cx="466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Zapojenie sa do tvorby národnej Správy o mládeži  2018 a účasť na Konferencií k Správe </a:t>
            </a:r>
            <a:endParaRPr lang="sk-SK" sz="1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ôzné ďalšie aktivity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3722914" y="2449286"/>
            <a:ext cx="473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Deň mladého farmára 2018- spolupráca</a:t>
            </a:r>
            <a:endParaRPr lang="sk-SK" sz="1800" b="1" dirty="0">
              <a:latin typeface="Calibri" pitchFamily="34" charset="0"/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446315" y="5344885"/>
            <a:ext cx="466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Školenie pre pracovníkov s mládežou 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4338" name="Picture 2" descr="E:\rmzk\2018 rmzk\dni  farmara OP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486" y="2280547"/>
            <a:ext cx="2634343" cy="201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144810"/>
            <a:ext cx="3576184" cy="238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E:\rmzk\2018 rmzk\dni  farmara OP\34386194_1269045203228246_6625605812838465536_n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7486" y="2862942"/>
            <a:ext cx="2286002" cy="152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ôzné ďalšie aktivity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12371" y="2449286"/>
            <a:ext cx="744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Novoročné stretnutie pracovníkov RMŽK a rodinami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5362" name="Picture 2" descr="H:\foto 11-13.1.2019 Sidorovo\6F6A3177bd-11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3228" y="2852058"/>
            <a:ext cx="5581223" cy="359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0" y="452582"/>
            <a:ext cx="352656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HOSPODÁRENIE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10030" y="12904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PRÍJMY v roku 2018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30800" y="456263"/>
            <a:ext cx="37941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Financie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89000" y="2235200"/>
            <a:ext cx="711200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dirty="0" smtClean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Členský príspevok                                                               732,00 €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Účastnícky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poplatok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 840,00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Príspevky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od osôb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  4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045,15 €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/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Dotácie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a granty </a:t>
            </a:r>
            <a:endParaRPr lang="sk-SK" sz="2000" b="1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Ministerstvo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školstva, vedy, výskumu a športu SR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34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827,00€ 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Okresný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úrad v Žiline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5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000,00€ 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Národná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agentúra </a:t>
            </a:r>
            <a:r>
              <a:rPr lang="sk-SK" sz="2000" dirty="0" err="1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Erasmus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+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38 404,00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Žilinský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samosprávny kraj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1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200,00 € 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Nenávratný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finančný príspevok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Ministerstvo vnútra SR ( EVS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)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64 800,00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Iné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príjmy a pôžičky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  953,00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PRÍJMY SPOLU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       150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801,15 €</a:t>
            </a:r>
            <a:endParaRPr lang="sk-SK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10030" y="12904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VÝDAVKY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v roku 2018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435600" y="481663"/>
            <a:ext cx="31845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Financie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89000" y="2235200"/>
            <a:ext cx="711200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Mzdy, odvody, dohody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59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259,82 € </a:t>
            </a:r>
          </a:p>
          <a:p>
            <a:pPr lvl="0">
              <a:spcBef>
                <a:spcPts val="1600"/>
              </a:spcBef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Náklady na podujatia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59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617,02 € </a:t>
            </a:r>
          </a:p>
          <a:p>
            <a:pPr lvl="0">
              <a:spcBef>
                <a:spcPts val="1600"/>
              </a:spcBef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Náklady na služby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 39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149,63 € </a:t>
            </a:r>
          </a:p>
          <a:p>
            <a:pPr lvl="0">
              <a:spcBef>
                <a:spcPts val="1600"/>
              </a:spcBef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Náklady na prevádzku a pôžičky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5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316,13 € </a:t>
            </a: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VÝDAVKY SPOLU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163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342,60 € </a:t>
            </a:r>
            <a:endParaRPr lang="sk-SK" sz="2000" b="1" dirty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46;p16"/>
          <p:cNvSpPr txBox="1">
            <a:spLocks noGrp="1"/>
          </p:cNvSpPr>
          <p:nvPr>
            <p:ph type="title"/>
          </p:nvPr>
        </p:nvSpPr>
        <p:spPr>
          <a:xfrm>
            <a:off x="385763" y="452438"/>
            <a:ext cx="3779837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HOSPODÁRENIE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1"/>
          </p:nvPr>
        </p:nvSpPr>
        <p:spPr>
          <a:xfrm>
            <a:off x="5375564" y="448052"/>
            <a:ext cx="3461067" cy="62336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2400" b="1" i="1" dirty="0" smtClean="0">
                <a:ln w="50800"/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 b="1" dirty="0">
              <a:ln w="50800"/>
              <a:solidFill>
                <a:schemeClr val="accent6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588655" y="1283854"/>
            <a:ext cx="61883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Vidiecka mládež v komunite  II</a:t>
            </a:r>
            <a:endParaRPr lang="sk-SK" sz="3200" b="1" spc="150" dirty="0">
              <a:ln w="11430"/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28073" y="1965083"/>
            <a:ext cx="8349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Calibri" pitchFamily="34" charset="0"/>
              </a:rPr>
              <a:t>Vytvorenie prvých </a:t>
            </a:r>
            <a:r>
              <a:rPr lang="sk-SK" sz="2800" b="1" dirty="0" smtClean="0">
                <a:latin typeface="Calibri" pitchFamily="34" charset="0"/>
              </a:rPr>
              <a:t>Koncepcií práce s mládežou</a:t>
            </a:r>
            <a:r>
              <a:rPr lang="sk-SK" sz="2800" dirty="0" smtClean="0">
                <a:latin typeface="Calibri" pitchFamily="34" charset="0"/>
              </a:rPr>
              <a:t> v obciach: 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atin typeface="Calibri" pitchFamily="34" charset="0"/>
              </a:rPr>
              <a:t> Oravská Polhora,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atin typeface="Calibri" pitchFamily="34" charset="0"/>
              </a:rPr>
              <a:t> Zubrohlava,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atin typeface="Calibri" pitchFamily="34" charset="0"/>
              </a:rPr>
              <a:t> Oravské Veselé,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>
                <a:latin typeface="Calibri" pitchFamily="34" charset="0"/>
              </a:rPr>
              <a:t> Beňadovo.</a:t>
            </a:r>
            <a:endParaRPr lang="sk-SK" sz="2800" dirty="0">
              <a:latin typeface="Calibri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28073" y="4679518"/>
            <a:ext cx="5818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Jedinečnosť: </a:t>
            </a:r>
          </a:p>
          <a:p>
            <a:pPr>
              <a:buFontTx/>
              <a:buChar char="-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prvé Koncepcie vo vidieckych obciach,</a:t>
            </a:r>
          </a:p>
          <a:p>
            <a:pPr>
              <a:buFontTx/>
              <a:buChar char="-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okres Námestovo - okres s plusovou populáciou </a:t>
            </a:r>
          </a:p>
          <a:p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 Žilinskom kraji</a:t>
            </a: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7309" y="4679518"/>
            <a:ext cx="2421586" cy="1614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1" name="Picture 3" descr="E:\rmzk\2018 rmzk\13.1.2018 Beňadovo komunita II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9214" y="2846821"/>
            <a:ext cx="3017722" cy="1697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3" name="Picture 5" descr="E:\rmzk\2018 rmzk\oravská Polhora\IMG_8656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9890" y="2786870"/>
            <a:ext cx="2640879" cy="1979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10030" y="12904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Hospodársky výsledok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56200" y="481663"/>
            <a:ext cx="34639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Financie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63600" y="2959100"/>
            <a:ext cx="711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Zostatok z roku 2017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23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805,60 € </a:t>
            </a:r>
          </a:p>
          <a:p>
            <a:pPr lvl="0">
              <a:spcBef>
                <a:spcPts val="1600"/>
              </a:spcBef>
            </a:pP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Príjmy v roku 2018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150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801,15 € </a:t>
            </a:r>
          </a:p>
          <a:p>
            <a:pPr lvl="0">
              <a:spcBef>
                <a:spcPts val="1600"/>
              </a:spcBef>
            </a:pP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Výdavky v roku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2018                                      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163 342,60 €</a:t>
            </a: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sk-SK" sz="24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HOSPODÁRSKY VÝSLEDOK </a:t>
            </a:r>
            <a:r>
              <a:rPr lang="sk-SK" sz="24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11 </a:t>
            </a:r>
            <a:r>
              <a:rPr lang="sk-SK" sz="24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264,15 €</a:t>
            </a:r>
            <a:endParaRPr lang="sk-SK" sz="2400" b="1" dirty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46;p16"/>
          <p:cNvSpPr txBox="1">
            <a:spLocks noGrp="1"/>
          </p:cNvSpPr>
          <p:nvPr>
            <p:ph type="title"/>
          </p:nvPr>
        </p:nvSpPr>
        <p:spPr>
          <a:xfrm>
            <a:off x="385763" y="452438"/>
            <a:ext cx="3754437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HOSPODÁRENIE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607127" y="1256145"/>
            <a:ext cx="6188363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Mládež v Liptovskom Hrá</a:t>
            </a:r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dku</a:t>
            </a:r>
            <a:endParaRPr lang="sk-SK" sz="32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Calibri" pitchFamily="34" charset="0"/>
              </a:rPr>
              <a:t>Vytvorenie </a:t>
            </a:r>
            <a:r>
              <a:rPr lang="sk-SK" sz="2800" b="1" dirty="0" smtClean="0">
                <a:latin typeface="Calibri" pitchFamily="34" charset="0"/>
              </a:rPr>
              <a:t>Analýza stavu práce s mládežou </a:t>
            </a:r>
          </a:p>
          <a:p>
            <a:r>
              <a:rPr lang="sk-SK" sz="2800" b="1" dirty="0" smtClean="0">
                <a:latin typeface="Calibri" pitchFamily="34" charset="0"/>
              </a:rPr>
              <a:t>v meste Liptovský Hrádok</a:t>
            </a:r>
            <a:r>
              <a:rPr lang="sk-SK" sz="2800" dirty="0" smtClean="0">
                <a:latin typeface="Calibri" pitchFamily="34" charset="0"/>
              </a:rPr>
              <a:t> </a:t>
            </a:r>
          </a:p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pomenovanie silných a slabých stránok,</a:t>
            </a:r>
          </a:p>
          <a:p>
            <a:pPr algn="r"/>
            <a:r>
              <a:rPr lang="sk-SK" sz="2800" dirty="0" smtClean="0">
                <a:latin typeface="Calibri" pitchFamily="34" charset="0"/>
              </a:rPr>
              <a:t>problémov, ich príčin a následkov </a:t>
            </a:r>
          </a:p>
          <a:p>
            <a:endParaRPr lang="sk-SK" sz="2800" dirty="0" smtClean="0">
              <a:latin typeface="Calibri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934691" y="4821383"/>
            <a:ext cx="520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Jedinečnosť:</a:t>
            </a:r>
          </a:p>
          <a:p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- základ k vypracovaniu Koncepcie práce s mládežou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rmzk\2018 rmzk\7.2.2018 Hradok\DSCN7334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444" y="4495248"/>
            <a:ext cx="3083792" cy="177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rmzk\2018 rmzk\15.2.2017 L. Hrádok\we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196" y="3130407"/>
            <a:ext cx="2310822" cy="133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Google Shape;147;p16"/>
          <p:cNvSpPr txBox="1">
            <a:spLocks/>
          </p:cNvSpPr>
          <p:nvPr/>
        </p:nvSpPr>
        <p:spPr>
          <a:xfrm>
            <a:off x="5089236" y="406403"/>
            <a:ext cx="3643746" cy="5264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endParaRPr lang="sk-SK" sz="2800" dirty="0" smtClean="0">
              <a:latin typeface="Calibri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3418" y="1478709"/>
            <a:ext cx="8201891" cy="10772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V spoluprácu s </a:t>
            </a:r>
          </a:p>
          <a:p>
            <a:pPr algn="ctr"/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Asociáciu krajských rád mládeže- AKRAM</a:t>
            </a:r>
            <a:endParaRPr lang="sk-SK" sz="32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47;p16"/>
          <p:cNvSpPr txBox="1">
            <a:spLocks/>
          </p:cNvSpPr>
          <p:nvPr/>
        </p:nvSpPr>
        <p:spPr>
          <a:xfrm>
            <a:off x="5200072" y="486370"/>
            <a:ext cx="3522683" cy="62199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858981" y="2613890"/>
            <a:ext cx="787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latin typeface="Calibri" pitchFamily="34" charset="0"/>
              </a:rPr>
              <a:t>samospráva + mládež + obyvatelia obce</a:t>
            </a:r>
          </a:p>
          <a:p>
            <a:pPr algn="ctr"/>
            <a:r>
              <a:rPr lang="sk-SK" sz="2000" b="1" dirty="0" smtClean="0">
                <a:latin typeface="Calibri" pitchFamily="34" charset="0"/>
              </a:rPr>
              <a:t>Koncepcia práce s mládežou so zapojením do komunitného života obce</a:t>
            </a:r>
            <a:endParaRPr lang="sk-SK" sz="2000" b="1" dirty="0">
              <a:latin typeface="Calibri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705593" y="3420093"/>
            <a:ext cx="790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Calibri" pitchFamily="34" charset="0"/>
              </a:rPr>
              <a:t>Žaškov- Zázrivá- Sihelné- Podhorie- Pribiš- Komjatná</a:t>
            </a:r>
          </a:p>
        </p:txBody>
      </p:sp>
      <p:pic>
        <p:nvPicPr>
          <p:cNvPr id="6146" name="Picture 2" descr="D:\Documents\hlavne zlozkyrada\AKRAM\AKRA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8727" y="5837673"/>
            <a:ext cx="1767466" cy="658572"/>
          </a:xfrm>
          <a:prstGeom prst="rect">
            <a:avLst/>
          </a:prstGeom>
          <a:noFill/>
        </p:spPr>
      </p:pic>
      <p:pic>
        <p:nvPicPr>
          <p:cNvPr id="6147" name="Picture 3" descr="D:\Documents\hlavne zlozkyrada\AKRAM\2018\E+2017\logo-erasmus-plu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0481" y="5917913"/>
            <a:ext cx="2325201" cy="473652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628" y="4365481"/>
            <a:ext cx="2580264" cy="193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7562" y="4017817"/>
            <a:ext cx="2490638" cy="186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5927" y="4012389"/>
            <a:ext cx="2362345" cy="177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89100" y="1398979"/>
            <a:ext cx="7943272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071593" y="2634167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lokTextu 11"/>
          <p:cNvSpPr txBox="1"/>
          <p:nvPr/>
        </p:nvSpPr>
        <p:spPr>
          <a:xfrm>
            <a:off x="581891" y="2346036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latin typeface="Calibri" pitchFamily="34" charset="0"/>
              </a:rPr>
              <a:t>Trvanie: 05/2018 – 07/2020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978400" y="2244436"/>
            <a:ext cx="299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latin typeface="Calibri" pitchFamily="34" charset="0"/>
              </a:rPr>
              <a:t>12 obci  Žilinského kraja</a:t>
            </a:r>
          </a:p>
          <a:p>
            <a:r>
              <a:rPr lang="sk-SK" sz="1800" dirty="0" smtClean="0">
                <a:latin typeface="Calibri" pitchFamily="34" charset="0"/>
              </a:rPr>
              <a:t>12 mesiacov v jednej obci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674913" y="2752436"/>
            <a:ext cx="8090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alibri" pitchFamily="34" charset="0"/>
              </a:rPr>
              <a:t>Výstupy:</a:t>
            </a: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Vytvorenie </a:t>
            </a:r>
            <a:r>
              <a:rPr lang="sk-SK" sz="2000" b="1" dirty="0" smtClean="0">
                <a:latin typeface="Calibri" pitchFamily="34" charset="0"/>
              </a:rPr>
              <a:t>Koncepcie práce s mládežou v obci</a:t>
            </a:r>
            <a:r>
              <a:rPr lang="sk-SK" sz="2000" dirty="0" smtClean="0">
                <a:latin typeface="Calibri" pitchFamily="34" charset="0"/>
              </a:rPr>
              <a:t>,</a:t>
            </a: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Založenie </a:t>
            </a:r>
            <a:r>
              <a:rPr lang="sk-SK" sz="2000" b="1" dirty="0" smtClean="0">
                <a:latin typeface="Calibri" pitchFamily="34" charset="0"/>
              </a:rPr>
              <a:t>Rady mládeže obce </a:t>
            </a:r>
            <a:r>
              <a:rPr lang="sk-SK" sz="2000" dirty="0" smtClean="0">
                <a:latin typeface="Calibri" pitchFamily="34" charset="0"/>
              </a:rPr>
              <a:t>a jej vyškolenie,</a:t>
            </a: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Vytvorenie </a:t>
            </a:r>
            <a:r>
              <a:rPr lang="sk-SK" sz="2000" b="1" dirty="0" smtClean="0">
                <a:latin typeface="Calibri" pitchFamily="34" charset="0"/>
              </a:rPr>
              <a:t>platformy spolupráce subjektov </a:t>
            </a:r>
            <a:r>
              <a:rPr lang="sk-SK" sz="2000" dirty="0" smtClean="0">
                <a:latin typeface="Calibri" pitchFamily="34" charset="0"/>
              </a:rPr>
              <a:t>venujúcich sa mládeži v obci</a:t>
            </a: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Vytvorenie </a:t>
            </a:r>
            <a:r>
              <a:rPr lang="sk-SK" sz="2000" b="1" dirty="0" smtClean="0">
                <a:latin typeface="Calibri" pitchFamily="34" charset="0"/>
              </a:rPr>
              <a:t>metodiky pre tvorbu strategických dokumentov </a:t>
            </a:r>
            <a:r>
              <a:rPr lang="sk-SK" sz="2000" dirty="0" smtClean="0">
                <a:latin typeface="Calibri" pitchFamily="34" charset="0"/>
              </a:rPr>
              <a:t>pre mládež na úrovní obci</a:t>
            </a:r>
            <a:endParaRPr lang="sk-SK" sz="2000" dirty="0">
              <a:latin typeface="Calibri" pitchFamily="34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452583" y="4802226"/>
            <a:ext cx="6382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Jedinečnosť:</a:t>
            </a:r>
          </a:p>
          <a:p>
            <a:pPr>
              <a:buFontTx/>
              <a:buChar char="-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vytvorenie metodiky</a:t>
            </a:r>
          </a:p>
          <a:p>
            <a:pPr>
              <a:buFontTx/>
              <a:buChar char="-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zakladanie Rád mládeže v obciach</a:t>
            </a:r>
          </a:p>
          <a:p>
            <a:pPr>
              <a:buFontTx/>
              <a:buChar char="-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do dnešného dňa na projekte je zamestnaných 36 osôb na TPP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1518" y="5242936"/>
            <a:ext cx="1958975" cy="130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6392" y="4310063"/>
            <a:ext cx="1763790" cy="117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1481" y="4356245"/>
            <a:ext cx="1583755" cy="105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Google Shape;147;p16"/>
          <p:cNvSpPr txBox="1">
            <a:spLocks/>
          </p:cNvSpPr>
          <p:nvPr/>
        </p:nvSpPr>
        <p:spPr>
          <a:xfrm>
            <a:off x="5144655" y="460953"/>
            <a:ext cx="362065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709227" y="1258785"/>
            <a:ext cx="4063999" cy="13234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:\Documents\hlavne zlozkyrada\1. RMZK\2019\EVS 2019\publicita\letáky do obci\Mládež a obec - kóp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71" y="1492662"/>
            <a:ext cx="3308187" cy="4678880"/>
          </a:xfrm>
          <a:prstGeom prst="rect">
            <a:avLst/>
          </a:prstGeom>
          <a:noFill/>
        </p:spPr>
      </p:pic>
      <p:sp>
        <p:nvSpPr>
          <p:cNvPr id="19" name="BlokTextu 18"/>
          <p:cNvSpPr txBox="1"/>
          <p:nvPr/>
        </p:nvSpPr>
        <p:spPr>
          <a:xfrm>
            <a:off x="4462813" y="2735613"/>
            <a:ext cx="433185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Calibri" pitchFamily="34" charset="0"/>
              </a:rPr>
              <a:t>Obce:</a:t>
            </a:r>
          </a:p>
          <a:p>
            <a:r>
              <a:rPr lang="sk-SK" sz="2800" dirty="0" smtClean="0">
                <a:latin typeface="Calibri" pitchFamily="34" charset="0"/>
              </a:rPr>
              <a:t>Habovka, Likavka, Rabča,</a:t>
            </a:r>
          </a:p>
          <a:p>
            <a:r>
              <a:rPr lang="sk-SK" sz="2800" dirty="0" smtClean="0">
                <a:latin typeface="Calibri" pitchFamily="34" charset="0"/>
              </a:rPr>
              <a:t>Nededza, Oravská Jasenica,</a:t>
            </a:r>
          </a:p>
          <a:p>
            <a:r>
              <a:rPr lang="sk-SK" sz="2800" dirty="0" smtClean="0">
                <a:latin typeface="Calibri" pitchFamily="34" charset="0"/>
              </a:rPr>
              <a:t>Zábiedovo, Kunerad, </a:t>
            </a:r>
            <a:r>
              <a:rPr lang="sk-SK" sz="2800" dirty="0" err="1" smtClean="0">
                <a:latin typeface="Calibri" pitchFamily="34" charset="0"/>
              </a:rPr>
              <a:t>Ľubeľa</a:t>
            </a:r>
            <a:r>
              <a:rPr lang="sk-SK" sz="2800" dirty="0" smtClean="0">
                <a:latin typeface="Calibri" pitchFamily="34" charset="0"/>
              </a:rPr>
              <a:t>,</a:t>
            </a:r>
          </a:p>
          <a:p>
            <a:r>
              <a:rPr lang="sk-SK" sz="2800" dirty="0" smtClean="0">
                <a:latin typeface="Calibri" pitchFamily="34" charset="0"/>
              </a:rPr>
              <a:t>Zákamenné,</a:t>
            </a:r>
          </a:p>
          <a:p>
            <a:r>
              <a:rPr lang="sk-SK" sz="2800" i="1" dirty="0" smtClean="0">
                <a:latin typeface="Calibri" pitchFamily="34" charset="0"/>
              </a:rPr>
              <a:t>Rozbehnuté rokovania:</a:t>
            </a:r>
          </a:p>
          <a:p>
            <a:r>
              <a:rPr lang="sk-SK" sz="2800" dirty="0" smtClean="0">
                <a:latin typeface="Calibri" pitchFamily="34" charset="0"/>
              </a:rPr>
              <a:t>Vysoká nad Kysucou, Klin,</a:t>
            </a:r>
          </a:p>
          <a:p>
            <a:r>
              <a:rPr lang="sk-SK" sz="2800" dirty="0" err="1" smtClean="0">
                <a:latin typeface="Calibri" pitchFamily="34" charset="0"/>
              </a:rPr>
              <a:t>Ďurčina</a:t>
            </a:r>
            <a:r>
              <a:rPr lang="sk-SK" sz="2800" dirty="0" smtClean="0">
                <a:latin typeface="Calibri" pitchFamily="34" charset="0"/>
              </a:rPr>
              <a:t>, ( Konská)</a:t>
            </a:r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73843" y="1436585"/>
            <a:ext cx="758668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686" y="2776839"/>
            <a:ext cx="5056642" cy="337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BlokTextu 12"/>
          <p:cNvSpPr txBox="1"/>
          <p:nvPr/>
        </p:nvSpPr>
        <p:spPr>
          <a:xfrm>
            <a:off x="1654627" y="2275115"/>
            <a:ext cx="59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 err="1" smtClean="0">
                <a:latin typeface="Calibri" pitchFamily="34" charset="0"/>
              </a:rPr>
              <a:t>Workshopy</a:t>
            </a:r>
            <a:r>
              <a:rPr lang="sk-SK" sz="1800" b="1" dirty="0" smtClean="0">
                <a:latin typeface="Calibri" pitchFamily="34" charset="0"/>
              </a:rPr>
              <a:t> a pracovné porady tímov z obci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6389" name="Picture 5" descr="E:\rmzk\2018 rmzk\evs implementacne timy\24-26.8.2018- školenie implementacnych timov Sidorovo\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1955" y="3439885"/>
            <a:ext cx="2955473" cy="197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86543" y="1411185"/>
            <a:ext cx="758668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1654627" y="2275115"/>
            <a:ext cx="59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 smtClean="0">
                <a:latin typeface="Calibri" pitchFamily="34" charset="0"/>
              </a:rPr>
              <a:t>Školenia obecných rád mládeže v nových obciach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856" y="2584676"/>
            <a:ext cx="4495801" cy="299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40628" y="3527953"/>
            <a:ext cx="4468813" cy="297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1290</Words>
  <Application>Microsoft Office PowerPoint</Application>
  <PresentationFormat>Prezentácia na obrazovke (4:3)</PresentationFormat>
  <Paragraphs>302</Paragraphs>
  <Slides>30</Slides>
  <Notes>30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5" baseType="lpstr">
      <vt:lpstr>Arial</vt:lpstr>
      <vt:lpstr>Nunito</vt:lpstr>
      <vt:lpstr>Calibri</vt:lpstr>
      <vt:lpstr>Times New Roman</vt:lpstr>
      <vt:lpstr>Shift</vt:lpstr>
      <vt:lpstr>Správa o činnosti  a hospodárení od posledného valného zhromaždenia</vt:lpstr>
      <vt:lpstr>ČLENSKÁ ZÁKLADŇA         k 31.12.2018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HOSPODÁRENIE</vt:lpstr>
      <vt:lpstr>HOSPODÁRENIE</vt:lpstr>
      <vt:lpstr>HOSPODÁRENIE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Správa o činnosti za rok 2018</dc:title>
  <cp:lastModifiedBy>pc</cp:lastModifiedBy>
  <cp:revision>70</cp:revision>
  <dcterms:modified xsi:type="dcterms:W3CDTF">2019-04-10T10:51:12Z</dcterms:modified>
</cp:coreProperties>
</file>