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75" r:id="rId6"/>
    <p:sldId id="285" r:id="rId7"/>
    <p:sldId id="276" r:id="rId8"/>
    <p:sldId id="270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</p:sldIdLst>
  <p:sldSz cx="12188825" cy="6858000"/>
  <p:notesSz cx="7099300" cy="10234613"/>
  <p:defaultTextStyle>
    <a:defPPr rtl="0"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ED0D7"/>
    <a:srgbClr val="E8E9E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81" d="100"/>
          <a:sy n="81" d="100"/>
        </p:scale>
        <p:origin x="-78" y="-6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7" d="100"/>
          <a:sy n="97" d="100"/>
        </p:scale>
        <p:origin x="3534" y="90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l">
              <a:defRPr sz="1300"/>
            </a:lvl1pPr>
          </a:lstStyle>
          <a:p>
            <a:pPr rtl="0"/>
            <a:r>
              <a:rPr lang="sk-SK"/>
              <a:t>Návrh Koncepcie práce s mládežou</a:t>
            </a:r>
            <a:endParaRPr lang="sk-SK" dirty="0"/>
          </a:p>
        </p:txBody>
      </p:sp>
      <p:sp>
        <p:nvSpPr>
          <p:cNvPr id="3" name="Zástupný objekt dátumu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r">
              <a:defRPr sz="1300"/>
            </a:lvl1pPr>
          </a:lstStyle>
          <a:p>
            <a:pPr rtl="0"/>
            <a:fld id="{DB88684B-EC3A-4424-A8A5-9AB29013639A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4" name="Zástupný objekt päty 3"/>
          <p:cNvSpPr>
            <a:spLocks noGrp="1"/>
          </p:cNvSpPr>
          <p:nvPr>
            <p:ph type="ftr" sz="quarter" idx="2"/>
          </p:nvPr>
        </p:nvSpPr>
        <p:spPr>
          <a:xfrm>
            <a:off x="0" y="9721105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l">
              <a:defRPr sz="1300"/>
            </a:lvl1pPr>
          </a:lstStyle>
          <a:p>
            <a:pPr rtl="0"/>
            <a:endParaRPr lang="sk-SK" dirty="0"/>
          </a:p>
        </p:txBody>
      </p:sp>
      <p:sp>
        <p:nvSpPr>
          <p:cNvPr id="5" name="Zástupný objekt čísla snímky 4"/>
          <p:cNvSpPr>
            <a:spLocks noGrp="1"/>
          </p:cNvSpPr>
          <p:nvPr>
            <p:ph type="sldNum" sz="quarter" idx="3"/>
          </p:nvPr>
        </p:nvSpPr>
        <p:spPr>
          <a:xfrm>
            <a:off x="4021294" y="9721105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r">
              <a:defRPr sz="1300"/>
            </a:lvl1pPr>
          </a:lstStyle>
          <a:p>
            <a:pPr rtl="0"/>
            <a:fld id="{A98ED8CD-4E4C-49AC-BDC6-2963BA49E54F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4341795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l">
              <a:defRPr sz="1300"/>
            </a:lvl1pPr>
          </a:lstStyle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  <p:sp>
        <p:nvSpPr>
          <p:cNvPr id="3" name="Zástupný objekt dátumu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r">
              <a:defRPr sz="1300"/>
            </a:lvl1pPr>
          </a:lstStyle>
          <a:p>
            <a:pPr rtl="0"/>
            <a:fld id="{BE1B348A-47E2-49F9-A16F-A3798C4759CD}" type="datetime1">
              <a:rPr lang="sk-SK" noProof="0" smtClean="0"/>
              <a:pPr rtl="0"/>
              <a:t>23. 3. 2018</a:t>
            </a:fld>
            <a:endParaRPr lang="sk-SK" noProof="0" dirty="0"/>
          </a:p>
        </p:txBody>
      </p:sp>
      <p:sp>
        <p:nvSpPr>
          <p:cNvPr id="4" name="Zástupný objekt obrázka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6763"/>
            <a:ext cx="68199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2" tIns="47791" rIns="95582" bIns="47791" rtlCol="0" anchor="ctr"/>
          <a:lstStyle/>
          <a:p>
            <a:pPr rtl="0"/>
            <a:endParaRPr lang="sk-SK" noProof="0" dirty="0"/>
          </a:p>
        </p:txBody>
      </p:sp>
      <p:sp>
        <p:nvSpPr>
          <p:cNvPr id="5" name="Zástupný objekt poznámok 4"/>
          <p:cNvSpPr>
            <a:spLocks noGrp="1"/>
          </p:cNvSpPr>
          <p:nvPr>
            <p:ph type="body" sz="quarter" idx="3"/>
          </p:nvPr>
        </p:nvSpPr>
        <p:spPr>
          <a:xfrm>
            <a:off x="709930" y="4861442"/>
            <a:ext cx="5679440" cy="4605576"/>
          </a:xfrm>
          <a:prstGeom prst="rect">
            <a:avLst/>
          </a:prstGeom>
        </p:spPr>
        <p:txBody>
          <a:bodyPr vert="horz" lIns="95582" tIns="47791" rIns="95582" bIns="47791" rtlCol="0"/>
          <a:lstStyle/>
          <a:p>
            <a:pPr lvl="0" rtl="0"/>
            <a:r>
              <a:rPr lang="sk-SK" dirty="0"/>
              <a:t>Upraviť štýly predlohy textu</a:t>
            </a:r>
          </a:p>
          <a:p>
            <a:pPr lvl="1" rtl="0"/>
            <a:r>
              <a:rPr lang="sk-SK" noProof="0" dirty="0"/>
              <a:t>Druhá úroveň</a:t>
            </a:r>
          </a:p>
          <a:p>
            <a:pPr lvl="2" rtl="0"/>
            <a:r>
              <a:rPr lang="sk-SK" noProof="0" dirty="0"/>
              <a:t>Tretia úroveň</a:t>
            </a:r>
          </a:p>
          <a:p>
            <a:pPr lvl="3" rtl="0"/>
            <a:r>
              <a:rPr lang="sk-SK" noProof="0" dirty="0"/>
              <a:t>Štvrtá úroveň</a:t>
            </a:r>
          </a:p>
          <a:p>
            <a:pPr lvl="4" rtl="0"/>
            <a:r>
              <a:rPr lang="sk-SK" noProof="0" dirty="0"/>
              <a:t>Piata úroveň</a:t>
            </a:r>
          </a:p>
        </p:txBody>
      </p:sp>
      <p:sp>
        <p:nvSpPr>
          <p:cNvPr id="6" name="Zástupný objekt päty 5"/>
          <p:cNvSpPr>
            <a:spLocks noGrp="1"/>
          </p:cNvSpPr>
          <p:nvPr>
            <p:ph type="ftr" sz="quarter" idx="4"/>
          </p:nvPr>
        </p:nvSpPr>
        <p:spPr>
          <a:xfrm>
            <a:off x="0" y="9721105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l">
              <a:defRPr sz="1300"/>
            </a:lvl1pPr>
          </a:lstStyle>
          <a:p>
            <a:pPr rtl="0"/>
            <a:endParaRPr lang="sk-SK" noProof="0" dirty="0"/>
          </a:p>
        </p:txBody>
      </p:sp>
      <p:sp>
        <p:nvSpPr>
          <p:cNvPr id="7" name="Zástupný objekt čísla snímky 6"/>
          <p:cNvSpPr>
            <a:spLocks noGrp="1"/>
          </p:cNvSpPr>
          <p:nvPr>
            <p:ph type="sldNum" sz="quarter" idx="5"/>
          </p:nvPr>
        </p:nvSpPr>
        <p:spPr>
          <a:xfrm>
            <a:off x="4021294" y="9721105"/>
            <a:ext cx="3076363" cy="511731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r">
              <a:defRPr sz="1300"/>
            </a:lvl1pPr>
          </a:lstStyle>
          <a:p>
            <a:pPr rtl="0"/>
            <a:fld id="{5FB91549-43BF-425A-AF25-75262019208C}" type="slidenum">
              <a:rPr lang="sk-SK" noProof="0" smtClean="0"/>
              <a:pPr rtl="0"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="" xmlns:p14="http://schemas.microsoft.com/office/powerpoint/2010/main" val="423928641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smtClean="0"/>
              <a:pPr rtl="0"/>
              <a:t>1</a:t>
            </a:fld>
            <a:endParaRPr lang="sk-SK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A117BB4B-66F1-4376-AB8B-1FAD7E71D276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 dirty="0"/>
              <a:t>Návrh Koncepcie práce s mládežou</a:t>
            </a:r>
          </a:p>
        </p:txBody>
      </p:sp>
    </p:spTree>
    <p:extLst>
      <p:ext uri="{BB962C8B-B14F-4D97-AF65-F5344CB8AC3E}">
        <p14:creationId xmlns="" xmlns:p14="http://schemas.microsoft.com/office/powerpoint/2010/main" val="2818763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12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7C32AA26-62E0-4186-9876-EF332B2D1A3A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="" xmlns:p14="http://schemas.microsoft.com/office/powerpoint/2010/main" val="4084800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13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EB7CD31A-5EE7-4C12-9243-B530540FC33F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="" xmlns:p14="http://schemas.microsoft.com/office/powerpoint/2010/main" val="2292086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4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D1C80CA0-5652-4421-B176-6D57F5420792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 dirty="0"/>
              <a:t>Návrh Koncepcie práce s mládežou</a:t>
            </a:r>
          </a:p>
        </p:txBody>
      </p:sp>
    </p:spTree>
    <p:extLst>
      <p:ext uri="{BB962C8B-B14F-4D97-AF65-F5344CB8AC3E}">
        <p14:creationId xmlns="" xmlns:p14="http://schemas.microsoft.com/office/powerpoint/2010/main" val="1887622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smtClean="0"/>
              <a:pPr rtl="0"/>
              <a:t>5</a:t>
            </a:fld>
            <a:endParaRPr lang="sk-SK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2EA16E87-DDE1-4AF3-9A50-002117BC64B0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 dirty="0"/>
              <a:t>Návrh Koncepcie práce s mládežou</a:t>
            </a:r>
          </a:p>
        </p:txBody>
      </p:sp>
    </p:spTree>
    <p:extLst>
      <p:ext uri="{BB962C8B-B14F-4D97-AF65-F5344CB8AC3E}">
        <p14:creationId xmlns="" xmlns:p14="http://schemas.microsoft.com/office/powerpoint/2010/main" val="1066740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6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8410A39A-BBE6-4581-8D0F-694DBE4AFD02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 dirty="0"/>
              <a:t>Návrh Koncepcie práce s mládežou</a:t>
            </a:r>
          </a:p>
        </p:txBody>
      </p:sp>
    </p:spTree>
    <p:extLst>
      <p:ext uri="{BB962C8B-B14F-4D97-AF65-F5344CB8AC3E}">
        <p14:creationId xmlns="" xmlns:p14="http://schemas.microsoft.com/office/powerpoint/2010/main" val="355945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7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C672687A-FAE0-4CBB-96A3-DE3BD1CB3016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 dirty="0"/>
              <a:t>Návrh Koncepcie práce s mládežou</a:t>
            </a:r>
          </a:p>
        </p:txBody>
      </p:sp>
    </p:spTree>
    <p:extLst>
      <p:ext uri="{BB962C8B-B14F-4D97-AF65-F5344CB8AC3E}">
        <p14:creationId xmlns="" xmlns:p14="http://schemas.microsoft.com/office/powerpoint/2010/main" val="2337704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8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B94F3692-02CA-47A8-BED4-7A6CB415E887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="" xmlns:p14="http://schemas.microsoft.com/office/powerpoint/2010/main" val="3564923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9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D18E41C1-FEB0-418A-8167-CD8D0F774C78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="" xmlns:p14="http://schemas.microsoft.com/office/powerpoint/2010/main" val="613598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10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FAA3756F-897B-46A3-9FBD-74A5C5701235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="" xmlns:p14="http://schemas.microsoft.com/office/powerpoint/2010/main" val="3120399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FB91549-43BF-425A-AF25-75262019208C}" type="slidenum">
              <a:rPr lang="sk-SK" noProof="0" smtClean="0"/>
              <a:pPr rtl="0"/>
              <a:t>11</a:t>
            </a:fld>
            <a:endParaRPr lang="sk-SK" noProof="0" dirty="0"/>
          </a:p>
        </p:txBody>
      </p:sp>
      <p:sp>
        <p:nvSpPr>
          <p:cNvPr id="5" name="Zástupný objekt pre hlavičku 4">
            <a:extLst>
              <a:ext uri="{FF2B5EF4-FFF2-40B4-BE49-F238E27FC236}">
                <a16:creationId xmlns="" xmlns:a16="http://schemas.microsoft.com/office/drawing/2014/main" id="{32250A3C-1AE4-4D34-BD34-C2960B3EAA43}"/>
              </a:ext>
            </a:extLst>
          </p:cNvPr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Návrh Koncepcie práce s mládežou</a:t>
            </a:r>
            <a:endParaRPr lang="sk-SK" noProof="0" dirty="0"/>
          </a:p>
        </p:txBody>
      </p:sp>
    </p:spTree>
    <p:extLst>
      <p:ext uri="{BB962C8B-B14F-4D97-AF65-F5344CB8AC3E}">
        <p14:creationId xmlns="" xmlns:p14="http://schemas.microsoft.com/office/powerpoint/2010/main" val="1645353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 descr="Pohľad na oblaky a na modrú oblohu pomedzi sklenené budov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>
          <a:xfrm>
            <a:off x="4873625" y="0"/>
            <a:ext cx="7315200" cy="6858001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8013" y="685801"/>
            <a:ext cx="3962400" cy="4724399"/>
          </a:xfrm>
        </p:spPr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sk-SK" noProof="0"/>
              <a:t>Kliknutím upravte štýl predlohy nadpisu</a:t>
            </a:r>
            <a:endParaRPr lang="sk-SK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k-SK" noProof="0"/>
              <a:t>Kliknutím upravte štýl predlohy podnadpisu</a:t>
            </a:r>
            <a:endParaRPr lang="sk-SK" noProof="0" dirty="0"/>
          </a:p>
        </p:txBody>
      </p:sp>
      <p:sp>
        <p:nvSpPr>
          <p:cNvPr id="8" name="Zástupný objekt dátumu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1393BB-75D4-4D63-B91E-E5D3073F2D23}" type="datetime1">
              <a:rPr lang="sk-SK" noProof="0" smtClean="0"/>
              <a:pPr rtl="0"/>
              <a:t>23. 3. 2018</a:t>
            </a:fld>
            <a:endParaRPr lang="sk-SK" noProof="0" dirty="0"/>
          </a:p>
        </p:txBody>
      </p:sp>
      <p:sp>
        <p:nvSpPr>
          <p:cNvPr id="9" name="Zástupný objekt päty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noProof="0" dirty="0"/>
              <a:t>Pridanie päty</a:t>
            </a:r>
          </a:p>
        </p:txBody>
      </p:sp>
      <p:sp>
        <p:nvSpPr>
          <p:cNvPr id="10" name="Zástupné číslo snímky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noProof="0" smtClean="0"/>
              <a:pPr rtl="0"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="" xmlns:p14="http://schemas.microsoft.com/office/powerpoint/2010/main" val="2734839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vislý zástupný objekt text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 rtl="0"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104642-BC56-4F0D-B0D5-BA499249BAD4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5" name="Zástupný objekt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6" name="Zástupný objekt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21762946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10285412" y="685800"/>
            <a:ext cx="1295401" cy="5486400"/>
          </a:xfrm>
        </p:spPr>
        <p:txBody>
          <a:bodyPr vert="eaVert"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vislý zástupný objekt textu 2"/>
          <p:cNvSpPr>
            <a:spLocks noGrp="1"/>
          </p:cNvSpPr>
          <p:nvPr>
            <p:ph type="body" orient="vert" idx="1"/>
          </p:nvPr>
        </p:nvSpPr>
        <p:spPr>
          <a:xfrm>
            <a:off x="608012" y="685800"/>
            <a:ext cx="9474253" cy="5486400"/>
          </a:xfrm>
        </p:spPr>
        <p:txBody>
          <a:bodyPr vert="eaVert" rtlCol="0"/>
          <a:lstStyle>
            <a:lvl1pPr rtl="0"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2C8EE6-D52E-4998-A0CF-2223BEA2D961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5" name="Zástupný objekt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6" name="Zástupný objekt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8500524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obsah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3FA58E-9388-4B4C-8656-33F4D94C402F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5" name="Zástupný objekt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6" name="Zástupný objekt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1378625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8013" y="2590800"/>
            <a:ext cx="8229599" cy="2819400"/>
          </a:xfrm>
        </p:spPr>
        <p:txBody>
          <a:bodyPr rtlCol="0" anchor="b">
            <a:normAutofit/>
          </a:bodyPr>
          <a:lstStyle>
            <a:lvl1pPr algn="l">
              <a:defRPr sz="4800" b="0" cap="none" baseline="0"/>
            </a:lvl1pPr>
          </a:lstStyle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textu 2"/>
          <p:cNvSpPr>
            <a:spLocks noGrp="1"/>
          </p:cNvSpPr>
          <p:nvPr>
            <p:ph type="body" idx="1"/>
          </p:nvPr>
        </p:nvSpPr>
        <p:spPr>
          <a:xfrm>
            <a:off x="606425" y="5410200"/>
            <a:ext cx="8231187" cy="762000"/>
          </a:xfrm>
        </p:spPr>
        <p:txBody>
          <a:bodyPr rtlCol="0" anchor="t">
            <a:normAutofit/>
          </a:bodyPr>
          <a:lstStyle>
            <a:lvl1pPr marL="0" indent="0" rtl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Zástupný objekt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99B99B-7B54-4649-A80C-1FDD2F722405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8" name="Zástupný objekt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9" name="Zástupný objekt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225113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typy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obsahu 2"/>
          <p:cNvSpPr>
            <a:spLocks noGrp="1"/>
          </p:cNvSpPr>
          <p:nvPr>
            <p:ph sz="half" idx="1"/>
          </p:nvPr>
        </p:nvSpPr>
        <p:spPr>
          <a:xfrm>
            <a:off x="1293813" y="685800"/>
            <a:ext cx="5029200" cy="4191000"/>
          </a:xfrm>
        </p:spPr>
        <p:txBody>
          <a:bodyPr rtlCol="0"/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obsahu 3"/>
          <p:cNvSpPr>
            <a:spLocks noGrp="1"/>
          </p:cNvSpPr>
          <p:nvPr>
            <p:ph sz="half" idx="2"/>
          </p:nvPr>
        </p:nvSpPr>
        <p:spPr>
          <a:xfrm>
            <a:off x="6551614" y="685800"/>
            <a:ext cx="5029199" cy="4191000"/>
          </a:xfrm>
        </p:spPr>
        <p:txBody>
          <a:bodyPr rtlCol="0"/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5" name="Zástupný objekt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4C7117-2F5E-4CA9-8431-E97D976E310C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6" name="Zástupný objekt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7" name="Zástupný objekt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8970135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textu 2"/>
          <p:cNvSpPr>
            <a:spLocks noGrp="1"/>
          </p:cNvSpPr>
          <p:nvPr>
            <p:ph type="body" idx="1"/>
          </p:nvPr>
        </p:nvSpPr>
        <p:spPr>
          <a:xfrm>
            <a:off x="1293664" y="685800"/>
            <a:ext cx="5029200" cy="990600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obsahu 3"/>
          <p:cNvSpPr>
            <a:spLocks noGrp="1"/>
          </p:cNvSpPr>
          <p:nvPr>
            <p:ph sz="half" idx="2"/>
          </p:nvPr>
        </p:nvSpPr>
        <p:spPr>
          <a:xfrm>
            <a:off x="1293664" y="1676400"/>
            <a:ext cx="5029200" cy="3200400"/>
          </a:xfrm>
        </p:spPr>
        <p:txBody>
          <a:bodyPr rtlCol="0"/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5" name="Zástupný objekt textu 4"/>
          <p:cNvSpPr>
            <a:spLocks noGrp="1"/>
          </p:cNvSpPr>
          <p:nvPr>
            <p:ph type="body" sz="quarter" idx="3"/>
          </p:nvPr>
        </p:nvSpPr>
        <p:spPr>
          <a:xfrm>
            <a:off x="6551613" y="685800"/>
            <a:ext cx="5029200" cy="990600"/>
          </a:xfrm>
        </p:spPr>
        <p:txBody>
          <a:bodyPr rtlCol="0" anchor="ctr">
            <a:normAutofit/>
          </a:bodyPr>
          <a:lstStyle>
            <a:lvl1pPr marL="0" indent="0" rtl="0">
              <a:spcBef>
                <a:spcPts val="0"/>
              </a:spcBef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obsahu 5"/>
          <p:cNvSpPr>
            <a:spLocks noGrp="1"/>
          </p:cNvSpPr>
          <p:nvPr>
            <p:ph sz="quarter" idx="4"/>
          </p:nvPr>
        </p:nvSpPr>
        <p:spPr>
          <a:xfrm>
            <a:off x="6550025" y="1676400"/>
            <a:ext cx="5029200" cy="3200400"/>
          </a:xfrm>
        </p:spPr>
        <p:txBody>
          <a:bodyPr rtlCol="0"/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7" name="Zástupný objekt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19C624-9BED-44B4-B851-165570DFFD72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8" name="Zástupný objekt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9" name="Zástupný objekt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5130968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b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dátum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1F0110-0CC7-4787-992B-57E1D890FD40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4" name="Zástupný objekt pät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5" name="Zástupný objekt čísla snímk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134428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dátum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0BA50F-0628-4346-B103-A1D1D16C838D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3" name="Zástupný objekt pät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19103118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rtlCol="0" anchor="b">
            <a:noAutofit/>
          </a:bodyPr>
          <a:lstStyle>
            <a:lvl1pPr algn="l">
              <a:defRPr sz="3600" b="0"/>
            </a:lvl1pPr>
          </a:lstStyle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obsahu 2"/>
          <p:cNvSpPr>
            <a:spLocks noGrp="1"/>
          </p:cNvSpPr>
          <p:nvPr>
            <p:ph idx="1"/>
          </p:nvPr>
        </p:nvSpPr>
        <p:spPr>
          <a:xfrm>
            <a:off x="4875212" y="685800"/>
            <a:ext cx="6704171" cy="5486400"/>
          </a:xfrm>
        </p:spPr>
        <p:txBody>
          <a:bodyPr rtlCol="0">
            <a:normAutofit/>
          </a:bodyPr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sk-SK" dirty="0"/>
          </a:p>
        </p:txBody>
      </p:sp>
      <p:sp>
        <p:nvSpPr>
          <p:cNvPr id="4" name="Zástupný objekt textu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 rtl="0">
              <a:spcBef>
                <a:spcPts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E7CF0B-D971-49D1-9348-9DE477F91E42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6" name="Zástupný objekt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7" name="Zástupný objekt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22347262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8014" y="685800"/>
            <a:ext cx="3962400" cy="4724400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sk-SK"/>
              <a:t>Kliknutím upravte štýl predlohy nadpisu</a:t>
            </a:r>
            <a:endParaRPr lang="sk-SK" dirty="0"/>
          </a:p>
        </p:txBody>
      </p:sp>
      <p:sp>
        <p:nvSpPr>
          <p:cNvPr id="3" name="Zástupný objekt obrázka 2" descr="Prázdny zástupný objekt na pridanie obrázka. Kliknite na zástupný objekt a vyberte obrázok, ktorý chcete pridať"/>
          <p:cNvSpPr>
            <a:spLocks noGrp="1"/>
          </p:cNvSpPr>
          <p:nvPr>
            <p:ph type="pic" idx="1"/>
          </p:nvPr>
        </p:nvSpPr>
        <p:spPr>
          <a:xfrm>
            <a:off x="4875213" y="685800"/>
            <a:ext cx="6705600" cy="5486400"/>
          </a:xfrm>
          <a:ln w="63500">
            <a:solidFill>
              <a:schemeClr val="bg1"/>
            </a:solidFill>
            <a:miter lim="800000"/>
          </a:ln>
        </p:spPr>
        <p:txBody>
          <a:bodyPr rtlCol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k-SK"/>
              <a:t>Kliknutím na ikonu pridáte obrázok</a:t>
            </a:r>
            <a:endParaRPr lang="sk-SK" dirty="0"/>
          </a:p>
        </p:txBody>
      </p:sp>
      <p:sp>
        <p:nvSpPr>
          <p:cNvPr id="4" name="Zástupný objekt textu 3"/>
          <p:cNvSpPr>
            <a:spLocks noGrp="1"/>
          </p:cNvSpPr>
          <p:nvPr>
            <p:ph type="body" sz="half" idx="2"/>
          </p:nvPr>
        </p:nvSpPr>
        <p:spPr>
          <a:xfrm>
            <a:off x="608013" y="5410200"/>
            <a:ext cx="3962400" cy="762000"/>
          </a:xfrm>
        </p:spPr>
        <p:txBody>
          <a:bodyPr rtlCol="0">
            <a:normAutofit/>
          </a:bodyPr>
          <a:lstStyle>
            <a:lvl1pPr marL="0" indent="0" rtl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AB2817-CAB2-4337-B6BF-23B0541CF531}" type="datetime1">
              <a:rPr lang="sk-SK" smtClean="0"/>
              <a:pPr rtl="0"/>
              <a:t>23. 3. 2018</a:t>
            </a:fld>
            <a:endParaRPr lang="sk-SK" dirty="0"/>
          </a:p>
        </p:txBody>
      </p:sp>
      <p:sp>
        <p:nvSpPr>
          <p:cNvPr id="6" name="Zástupný objekt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k-SK" dirty="0"/>
              <a:t>Pridanie päty</a:t>
            </a:r>
          </a:p>
        </p:txBody>
      </p:sp>
      <p:sp>
        <p:nvSpPr>
          <p:cNvPr id="7" name="Zástupný objekt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F31473-23EB-4724-8B59-FE6D21D89FA4}" type="slidenum">
              <a:rPr lang="sk-SK" smtClean="0"/>
              <a:pPr rtl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3520414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nadpisu 1"/>
          <p:cNvSpPr>
            <a:spLocks noGrp="1"/>
          </p:cNvSpPr>
          <p:nvPr>
            <p:ph type="title"/>
          </p:nvPr>
        </p:nvSpPr>
        <p:spPr>
          <a:xfrm>
            <a:off x="609441" y="5105400"/>
            <a:ext cx="10971372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k-SK" noProof="0" dirty="0"/>
              <a:t>Kliknite sem a upravte štýl predlohy nadpisov</a:t>
            </a:r>
          </a:p>
        </p:txBody>
      </p:sp>
      <p:sp>
        <p:nvSpPr>
          <p:cNvPr id="3" name="Zástupný objekt textu 2"/>
          <p:cNvSpPr>
            <a:spLocks noGrp="1"/>
          </p:cNvSpPr>
          <p:nvPr>
            <p:ph type="body" idx="1"/>
          </p:nvPr>
        </p:nvSpPr>
        <p:spPr>
          <a:xfrm>
            <a:off x="1293813" y="685800"/>
            <a:ext cx="10287000" cy="419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Upraviť štýly predlohy textu</a:t>
            </a:r>
          </a:p>
          <a:p>
            <a:pPr lvl="1" rtl="0"/>
            <a:r>
              <a:rPr lang="sk-SK" noProof="0" dirty="0"/>
              <a:t>Druhá úroveň</a:t>
            </a:r>
          </a:p>
          <a:p>
            <a:pPr lvl="2" rtl="0"/>
            <a:r>
              <a:rPr lang="sk-SK" noProof="0" dirty="0"/>
              <a:t>Tretia úroveň</a:t>
            </a:r>
          </a:p>
          <a:p>
            <a:pPr lvl="3" rtl="0"/>
            <a:r>
              <a:rPr lang="sk-SK" noProof="0" dirty="0"/>
              <a:t>Štvrtá úroveň</a:t>
            </a:r>
          </a:p>
          <a:p>
            <a:pPr lvl="4" rtl="0"/>
            <a:r>
              <a:rPr lang="sk-SK" noProof="0" dirty="0"/>
              <a:t>Piata úroveň</a:t>
            </a:r>
          </a:p>
        </p:txBody>
      </p:sp>
      <p:sp>
        <p:nvSpPr>
          <p:cNvPr id="4" name="Zástupný objekt dátumu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45083D3-8FE5-4834-A6FB-C51741B45A0F}" type="datetime1">
              <a:rPr lang="sk-SK" noProof="0" smtClean="0"/>
              <a:pPr rtl="0"/>
              <a:t>23. 3. 2018</a:t>
            </a:fld>
            <a:endParaRPr lang="sk-SK" noProof="0" dirty="0"/>
          </a:p>
        </p:txBody>
      </p:sp>
      <p:sp>
        <p:nvSpPr>
          <p:cNvPr id="5" name="Zástupný objekt päty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sk-SK" noProof="0" dirty="0"/>
              <a:t>Pridanie päty</a:t>
            </a:r>
          </a:p>
        </p:txBody>
      </p:sp>
      <p:sp>
        <p:nvSpPr>
          <p:cNvPr id="6" name="Zástupný objekt čísla snímky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A3F31473-23EB-4724-8B59-FE6D21D89FA4}" type="slidenum">
              <a:rPr lang="sk-SK" noProof="0" smtClean="0"/>
              <a:pPr rtl="0"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="" xmlns:p14="http://schemas.microsoft.com/office/powerpoint/2010/main" val="34492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5950" indent="-28575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Corbe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80744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6479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148840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32888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16936" indent="-283464" algn="l" defTabSz="914400" rtl="0" eaLnBrk="1" latinLnBrk="0" hangingPunct="1">
        <a:lnSpc>
          <a:spcPct val="90000"/>
        </a:lnSpc>
        <a:spcBef>
          <a:spcPts val="600"/>
        </a:spcBef>
        <a:buFont typeface="Corbe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300984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k-SK" dirty="0"/>
              <a:t>Koncepcia </a:t>
            </a:r>
            <a:r>
              <a:rPr lang="sk-SK" dirty="0" smtClean="0"/>
              <a:t>práce </a:t>
            </a:r>
            <a:br>
              <a:rPr lang="sk-SK" dirty="0" smtClean="0"/>
            </a:br>
            <a:r>
              <a:rPr lang="sk-SK" dirty="0" smtClean="0"/>
              <a:t>s </a:t>
            </a:r>
            <a:r>
              <a:rPr lang="sk-SK" dirty="0"/>
              <a:t>mládežou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v </a:t>
            </a:r>
            <a:r>
              <a:rPr lang="sk-SK" dirty="0"/>
              <a:t>obci </a:t>
            </a:r>
            <a:r>
              <a:rPr lang="sk-SK" dirty="0" smtClean="0"/>
              <a:t>Zubrohlava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sk-SK" dirty="0" smtClean="0"/>
              <a:t>2018-2025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440801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3.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="" xmlns:a16="http://schemas.microsoft.com/office/drawing/2014/main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117718993"/>
              </p:ext>
            </p:extLst>
          </p:nvPr>
        </p:nvGraphicFramePr>
        <p:xfrm>
          <a:off x="307934" y="404664"/>
          <a:ext cx="10929621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207">
                  <a:extLst>
                    <a:ext uri="{9D8B030D-6E8A-4147-A177-3AD203B41FA5}">
                      <a16:colId xmlns="" xmlns:a16="http://schemas.microsoft.com/office/drawing/2014/main" val="3754692233"/>
                    </a:ext>
                  </a:extLst>
                </a:gridCol>
                <a:gridCol w="3643207">
                  <a:extLst>
                    <a:ext uri="{9D8B030D-6E8A-4147-A177-3AD203B41FA5}">
                      <a16:colId xmlns="" xmlns:a16="http://schemas.microsoft.com/office/drawing/2014/main" val="1072624940"/>
                    </a:ext>
                  </a:extLst>
                </a:gridCol>
                <a:gridCol w="3643207">
                  <a:extLst>
                    <a:ext uri="{9D8B030D-6E8A-4147-A177-3AD203B41FA5}">
                      <a16:colId xmlns="" xmlns:a16="http://schemas.microsoft.com/office/drawing/2014/main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Žiaden park, lavičky, miesto na stretávanie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sk-SK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Nedostatočná kultúra prostredia </a:t>
                      </a:r>
                      <a:r>
                        <a:rPr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života  v obci.</a:t>
                      </a:r>
                      <a:endParaRPr lang="sk-SK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Mladí ľudia budú z obce odchádzať oddychovať do blízkeho mesta.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Chýba otvorené detské ihrisko pre mladé rodiny 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Uzavretosť  mladých rodín a ich nezapájanie sa do miestnej komunity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77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Ulice obce sú rozbité, špinavé, čo sa pripisuje nízkemu záujmu vedenia obce o jej skrášlenie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Podpora vandalizmu a </a:t>
                      </a:r>
                      <a:r>
                        <a:rPr lang="sk-SK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rozšírovanie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smetísk </a:t>
                      </a:r>
                    </a:p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Nepodporuje sa podnikavosť miestnych obyvateľov a ich motivácia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Ľudia budú mať v obci postavené domy, ale nebudú tam mať trvalé bydlisko a nebudú platiť dane,</a:t>
                      </a:r>
                    </a:p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Obyvatelia málo dbajú na ekológiu a čistotu okolia svojich domov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Odchod mladých ľudí a mladých rodín z obce</a:t>
                      </a:r>
                    </a:p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43284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Prostredie obce nie je udržiavané,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 málo príťažlivé 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7560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16325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3.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="" xmlns:a16="http://schemas.microsoft.com/office/drawing/2014/main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75114123"/>
              </p:ext>
            </p:extLst>
          </p:nvPr>
        </p:nvGraphicFramePr>
        <p:xfrm>
          <a:off x="236496" y="0"/>
          <a:ext cx="11454635" cy="6065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4008">
                  <a:extLst>
                    <a:ext uri="{9D8B030D-6E8A-4147-A177-3AD203B41FA5}">
                      <a16:colId xmlns="" xmlns:a16="http://schemas.microsoft.com/office/drawing/2014/main" val="2277038501"/>
                    </a:ext>
                  </a:extLst>
                </a:gridCol>
                <a:gridCol w="1043517">
                  <a:extLst>
                    <a:ext uri="{9D8B030D-6E8A-4147-A177-3AD203B41FA5}">
                      <a16:colId xmlns="" xmlns:a16="http://schemas.microsoft.com/office/drawing/2014/main" val="1423940817"/>
                    </a:ext>
                  </a:extLst>
                </a:gridCol>
                <a:gridCol w="3107689">
                  <a:extLst>
                    <a:ext uri="{9D8B030D-6E8A-4147-A177-3AD203B41FA5}">
                      <a16:colId xmlns="" xmlns:a16="http://schemas.microsoft.com/office/drawing/2014/main" val="3754692233"/>
                    </a:ext>
                  </a:extLst>
                </a:gridCol>
                <a:gridCol w="2165655">
                  <a:extLst>
                    <a:ext uri="{9D8B030D-6E8A-4147-A177-3AD203B41FA5}">
                      <a16:colId xmlns="" xmlns:a16="http://schemas.microsoft.com/office/drawing/2014/main" val="1072624940"/>
                    </a:ext>
                  </a:extLst>
                </a:gridCol>
                <a:gridCol w="2563766">
                  <a:extLst>
                    <a:ext uri="{9D8B030D-6E8A-4147-A177-3AD203B41FA5}">
                      <a16:colId xmlns="" xmlns:a16="http://schemas.microsoft.com/office/drawing/2014/main" val="482679019"/>
                    </a:ext>
                  </a:extLst>
                </a:gridCol>
              </a:tblGrid>
              <a:tr h="853319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</a:t>
                      </a:r>
                      <a:r>
                        <a:rPr lang="sk-SK" dirty="0" smtClean="0"/>
                        <a:t>2018-2025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4768385"/>
                  </a:ext>
                </a:extLst>
              </a:tr>
              <a:tr h="907266"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Vytvoriť</a:t>
                      </a:r>
                      <a:r>
                        <a:rPr lang="sk-SK" sz="1400" baseline="0" dirty="0" smtClean="0"/>
                        <a:t> systém  zapojenia obyvateľov do rozhodovania o veciach  prostredia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/>
                        <a:t>3.1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Participatívne</a:t>
                      </a:r>
                      <a:r>
                        <a:rPr lang="sk-SK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plánovanie v obci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sk-SK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budovanie komunity tým, že zapojíme do rozhodovania občanov)</a:t>
                      </a:r>
                    </a:p>
                    <a:p>
                      <a:endParaRPr lang="sk-SK" sz="14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sk-SK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Vytvoriť priaznivú kultúru prostredia na život mladých ľudí v obci</a:t>
                      </a:r>
                      <a:endParaRPr lang="sk-SK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800" dirty="0" smtClean="0"/>
                        <a:t>Zvýšiť príťažlivosť obce</a:t>
                      </a:r>
                      <a:endParaRPr lang="sk-SK" sz="18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4362114"/>
                  </a:ext>
                </a:extLst>
              </a:tr>
              <a:tr h="877999"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Vytvoriť plán a postupnosť tvorby  oddychovej zóny.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/>
                        <a:t>3.2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Realizáciu oddychového priestoru v obci</a:t>
                      </a:r>
                    </a:p>
                    <a:p>
                      <a:endParaRPr lang="sk-SK" sz="14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Zapojiť mládež a iné skupiny obyvateľov do verejného života v obci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777671"/>
                  </a:ext>
                </a:extLst>
              </a:tr>
              <a:tr h="1141399"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Zmapovať frekventované miesta  a osadiť koše.</a:t>
                      </a:r>
                    </a:p>
                    <a:p>
                      <a:r>
                        <a:rPr lang="sk-SK" sz="1400" dirty="0" smtClean="0"/>
                        <a:t>Zabezpečiť</a:t>
                      </a:r>
                      <a:r>
                        <a:rPr lang="sk-SK" sz="1400" baseline="0" dirty="0" smtClean="0"/>
                        <a:t> ich vysypávanie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3.3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Zavedenie verejných košov vo frekventovaných</a:t>
                      </a:r>
                      <a:r>
                        <a:rPr lang="sk-SK" sz="1400" baseline="0" dirty="0" smtClean="0"/>
                        <a:t> častiach obce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Zvýšiť podiel zodpovednosti obyvateľov za prostredie v okolí domov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00289477"/>
                  </a:ext>
                </a:extLst>
              </a:tr>
              <a:tr h="877999"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Vytvoriť </a:t>
                      </a:r>
                      <a:r>
                        <a:rPr lang="sk-SK" sz="1400" dirty="0" err="1" smtClean="0"/>
                        <a:t>vizualizačnú</a:t>
                      </a:r>
                      <a:r>
                        <a:rPr lang="sk-SK" sz="1400" dirty="0" smtClean="0"/>
                        <a:t> mapu plánu oko bude obec vyzerať o 10 rokov.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/>
                        <a:t>3.4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Zabezpečiť  úpravu vzhľadu ulíc</a:t>
                      </a:r>
                      <a:r>
                        <a:rPr lang="sk-SK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v pôsobnosti obce,</a:t>
                      </a:r>
                      <a:endParaRPr lang="sk-SK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sk-SK" sz="14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Zvýšiť záujem mladých ľudí zostať žiť v obci</a:t>
                      </a:r>
                    </a:p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68944299"/>
                  </a:ext>
                </a:extLst>
              </a:tr>
              <a:tr h="702399"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Vytvoriť zoznam</a:t>
                      </a:r>
                      <a:r>
                        <a:rPr lang="sk-SK" sz="1400" baseline="0" dirty="0" smtClean="0"/>
                        <a:t> aktivít, kde  je možné svojpomocne skrášliť obec ( anketa).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3.5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Motivovať obyvateľov k  svojpomocnej</a:t>
                      </a:r>
                      <a:r>
                        <a:rPr lang="sk-SK" sz="1400" baseline="0" dirty="0" smtClean="0"/>
                        <a:t> úprave prostredia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497533">
                <a:tc>
                  <a:txBody>
                    <a:bodyPr/>
                    <a:lstStyle/>
                    <a:p>
                      <a:r>
                        <a:rPr lang="sk-SK" sz="1400" dirty="0" smtClean="0"/>
                        <a:t>Vytvoriť  motivačný systém k poriadku</a:t>
                      </a:r>
                      <a:r>
                        <a:rPr lang="sk-SK" sz="1400" baseline="0" dirty="0" smtClean="0"/>
                        <a:t> pred domom</a:t>
                      </a:r>
                      <a:endParaRPr lang="sk-SK" sz="14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14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14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8384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4.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="" xmlns:a16="http://schemas.microsoft.com/office/drawing/2014/main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52253158"/>
              </p:ext>
            </p:extLst>
          </p:nvPr>
        </p:nvGraphicFramePr>
        <p:xfrm>
          <a:off x="307934" y="404664"/>
          <a:ext cx="11501518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693">
                  <a:extLst>
                    <a:ext uri="{9D8B030D-6E8A-4147-A177-3AD203B41FA5}">
                      <a16:colId xmlns="" xmlns:a16="http://schemas.microsoft.com/office/drawing/2014/main" val="3754692233"/>
                    </a:ext>
                  </a:extLst>
                </a:gridCol>
                <a:gridCol w="3833986">
                  <a:extLst>
                    <a:ext uri="{9D8B030D-6E8A-4147-A177-3AD203B41FA5}">
                      <a16:colId xmlns="" xmlns:a16="http://schemas.microsoft.com/office/drawing/2014/main" val="1072624940"/>
                    </a:ext>
                  </a:extLst>
                </a:gridCol>
                <a:gridCol w="3833839">
                  <a:extLst>
                    <a:ext uri="{9D8B030D-6E8A-4147-A177-3AD203B41FA5}">
                      <a16:colId xmlns="" xmlns:a16="http://schemas.microsoft.com/office/drawing/2014/main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Minimálne vytváranie priestorov, </a:t>
                      </a:r>
                    </a:p>
                    <a:p>
                      <a:pPr lvl="0"/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kde by  sa generácie navzájom obohacovali.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sk-SK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Nedostatok podpory medzigeneračného dialógu</a:t>
                      </a:r>
                      <a:endParaRPr lang="sk-SK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Komplikované vzťahy medzi generáciami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Nikto mládež nevedie k systematickej pomoci seniorom, mladým rodinám, chorým a záujmu o ich život.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Individualizmus a izolácia obyvateľov.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377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Chýbajú lídri, ktorí  by sa pustili do motivácie aj sami boli príkladom.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Zhoršenie kvality života v obci</a:t>
                      </a:r>
                      <a:endParaRPr lang="sk-SK" dirty="0" smtClean="0"/>
                    </a:p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Všeobecná mienka: starí ľudia, chorí, slabí majú vlastných príbuzných, ktorí sa im majú venovať.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Nezáujem mladých ľudí o potreby  seniorov a iných odkázaných obyvateľov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43284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Neúcta k autoritám u mladých ľudí spôsobená vplyvom médií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27560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50558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755737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4.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="" xmlns:a16="http://schemas.microsoft.com/office/drawing/2014/main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90875673"/>
              </p:ext>
            </p:extLst>
          </p:nvPr>
        </p:nvGraphicFramePr>
        <p:xfrm>
          <a:off x="307934" y="162657"/>
          <a:ext cx="11691133" cy="5932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>
                  <a:extLst>
                    <a:ext uri="{9D8B030D-6E8A-4147-A177-3AD203B41FA5}">
                      <a16:colId xmlns="" xmlns:a16="http://schemas.microsoft.com/office/drawing/2014/main" val="2277038501"/>
                    </a:ext>
                  </a:extLst>
                </a:gridCol>
                <a:gridCol w="714380">
                  <a:extLst>
                    <a:ext uri="{9D8B030D-6E8A-4147-A177-3AD203B41FA5}">
                      <a16:colId xmlns="" xmlns:a16="http://schemas.microsoft.com/office/drawing/2014/main" val="1598365794"/>
                    </a:ext>
                  </a:extLst>
                </a:gridCol>
                <a:gridCol w="3425858">
                  <a:extLst>
                    <a:ext uri="{9D8B030D-6E8A-4147-A177-3AD203B41FA5}">
                      <a16:colId xmlns="" xmlns:a16="http://schemas.microsoft.com/office/drawing/2014/main" val="3754692233"/>
                    </a:ext>
                  </a:extLst>
                </a:gridCol>
                <a:gridCol w="2344044">
                  <a:extLst>
                    <a:ext uri="{9D8B030D-6E8A-4147-A177-3AD203B41FA5}">
                      <a16:colId xmlns="" xmlns:a16="http://schemas.microsoft.com/office/drawing/2014/main" val="1072624940"/>
                    </a:ext>
                  </a:extLst>
                </a:gridCol>
                <a:gridCol w="3420901">
                  <a:extLst>
                    <a:ext uri="{9D8B030D-6E8A-4147-A177-3AD203B41FA5}">
                      <a16:colId xmlns="" xmlns:a16="http://schemas.microsoft.com/office/drawing/2014/main" val="482679019"/>
                    </a:ext>
                  </a:extLst>
                </a:gridCol>
              </a:tblGrid>
              <a:tr h="1313096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4768385"/>
                  </a:ext>
                </a:extLst>
              </a:tr>
              <a:tr h="574480">
                <a:tc>
                  <a:txBody>
                    <a:bodyPr/>
                    <a:lstStyle/>
                    <a:p>
                      <a:r>
                        <a:rPr lang="sk-SK" dirty="0" smtClean="0"/>
                        <a:t>Informovanosť</a:t>
                      </a:r>
                      <a:r>
                        <a:rPr lang="sk-SK" baseline="0" dirty="0" smtClean="0"/>
                        <a:t> obyvateľov a krokoch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Vytvorenie </a:t>
                      </a:r>
                      <a:r>
                        <a:rPr lang="sk-SK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komunitného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centra</a:t>
                      </a:r>
                    </a:p>
                    <a:p>
                      <a:endParaRPr lang="sk-SK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sk-SK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Realizovať podporu medzigeneračného dialógu</a:t>
                      </a:r>
                      <a:endParaRPr lang="sk-SK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Zvýšiť spoluprácu rôznych generácií </a:t>
                      </a:r>
                      <a:endParaRPr lang="sk-SK" dirty="0"/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4362114"/>
                  </a:ext>
                </a:extLst>
              </a:tr>
              <a:tr h="820685">
                <a:tc>
                  <a:txBody>
                    <a:bodyPr/>
                    <a:lstStyle/>
                    <a:p>
                      <a:r>
                        <a:rPr lang="sk-SK" dirty="0" smtClean="0"/>
                        <a:t>Adoptuj si seniora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Vytvoriť</a:t>
                      </a:r>
                      <a:r>
                        <a:rPr lang="sk-SK" baseline="0" dirty="0" smtClean="0"/>
                        <a:t> a aktualizovať  zoznam osôb, ktoré sú odkázané na pomoc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Zvýšenie kvality života v obci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34117885"/>
                  </a:ext>
                </a:extLst>
              </a:tr>
              <a:tr h="820685">
                <a:tc>
                  <a:txBody>
                    <a:bodyPr/>
                    <a:lstStyle/>
                    <a:p>
                      <a:r>
                        <a:rPr lang="sk-SK" dirty="0" smtClean="0"/>
                        <a:t>Schránka</a:t>
                      </a:r>
                      <a:r>
                        <a:rPr lang="sk-SK" baseline="0" dirty="0" smtClean="0"/>
                        <a:t> pomoci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4.3</a:t>
                      </a:r>
                    </a:p>
                  </a:txBody>
                  <a:tcPr>
                    <a:solidFill>
                      <a:srgbClr val="CED0D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Zbližovanie mládeže s domom sociálnych služieb</a:t>
                      </a:r>
                      <a:endParaRPr lang="sk-SK" dirty="0"/>
                    </a:p>
                  </a:txBody>
                  <a:tcPr>
                    <a:solidFill>
                      <a:srgbClr val="CED0D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Rozvoj obce podľa potrieb všetkých obyvateľov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39204602"/>
                  </a:ext>
                </a:extLst>
              </a:tr>
              <a:tr h="820685">
                <a:tc>
                  <a:txBody>
                    <a:bodyPr/>
                    <a:lstStyle/>
                    <a:p>
                      <a:r>
                        <a:rPr lang="sk-SK" dirty="0" smtClean="0"/>
                        <a:t>Mladí- kvetináč, </a:t>
                      </a:r>
                      <a:r>
                        <a:rPr lang="sk-SK" dirty="0" err="1" smtClean="0"/>
                        <a:t>Seniori-kvety</a:t>
                      </a:r>
                      <a:r>
                        <a:rPr lang="sk-SK" dirty="0" smtClean="0"/>
                        <a:t>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Vytvoriť</a:t>
                      </a:r>
                      <a:r>
                        <a:rPr lang="sk-SK" baseline="0" dirty="0" smtClean="0"/>
                        <a:t> medzigeneračnú spoluprácu pri zveľaďovaniu obce</a:t>
                      </a:r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21490657"/>
                  </a:ext>
                </a:extLst>
              </a:tr>
              <a:tr h="574480">
                <a:tc>
                  <a:txBody>
                    <a:bodyPr/>
                    <a:lstStyle/>
                    <a:p>
                      <a:r>
                        <a:rPr lang="sk-SK" dirty="0" smtClean="0"/>
                        <a:t>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CED0D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06219647"/>
                  </a:ext>
                </a:extLst>
              </a:tr>
              <a:tr h="57448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.</a:t>
                      </a:r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93307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004736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268181E4-F234-4805-895B-6BA49ADA7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Proces tvorby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="" xmlns:a16="http://schemas.microsoft.com/office/drawing/2014/main" id="{CFBF9E04-3C97-4487-9E4A-68CDE0806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844" y="685800"/>
            <a:ext cx="10598969" cy="4190999"/>
          </a:xfrm>
        </p:spPr>
        <p:txBody>
          <a:bodyPr>
            <a:normAutofit lnSpcReduction="10000"/>
          </a:bodyPr>
          <a:lstStyle/>
          <a:p>
            <a:r>
              <a:rPr lang="sk-SK" dirty="0"/>
              <a:t>2017 – </a:t>
            </a:r>
            <a:r>
              <a:rPr lang="sk-SK" dirty="0" smtClean="0"/>
              <a:t>Analýza stavu práce s mládežou zo strany vedenia obce aj rôznych skupín v obci</a:t>
            </a:r>
            <a:endParaRPr lang="sk-SK" dirty="0"/>
          </a:p>
          <a:p>
            <a:r>
              <a:rPr lang="sk-SK" dirty="0" smtClean="0"/>
              <a:t>05.1.2018 </a:t>
            </a:r>
            <a:r>
              <a:rPr lang="sk-SK" dirty="0"/>
              <a:t>– 1. stretnutie pracovnej skupiny – </a:t>
            </a:r>
            <a:r>
              <a:rPr lang="sk-SK" dirty="0" smtClean="0"/>
              <a:t>Vízia a Strom problémov</a:t>
            </a:r>
          </a:p>
          <a:p>
            <a:r>
              <a:rPr lang="sk-SK" dirty="0" smtClean="0"/>
              <a:t>16.2.2018 - 2. stretnutie pracovnej skupiny – Strom problémov</a:t>
            </a:r>
            <a:endParaRPr lang="sk-SK" dirty="0"/>
          </a:p>
          <a:p>
            <a:r>
              <a:rPr lang="sk-SK" dirty="0" smtClean="0"/>
              <a:t>26.2.2018 </a:t>
            </a:r>
            <a:r>
              <a:rPr lang="sk-SK" dirty="0"/>
              <a:t>– </a:t>
            </a:r>
            <a:r>
              <a:rPr lang="sk-SK" dirty="0" smtClean="0"/>
              <a:t>3. </a:t>
            </a:r>
            <a:r>
              <a:rPr lang="sk-SK" dirty="0"/>
              <a:t>stretnutie pracovnej skupiny – Strom cieľov  1. časť</a:t>
            </a:r>
          </a:p>
          <a:p>
            <a:r>
              <a:rPr lang="sk-SK" dirty="0" smtClean="0"/>
              <a:t>3.3.2018 </a:t>
            </a:r>
            <a:r>
              <a:rPr lang="sk-SK" dirty="0"/>
              <a:t>– </a:t>
            </a:r>
            <a:r>
              <a:rPr lang="sk-SK" dirty="0" smtClean="0"/>
              <a:t>4. </a:t>
            </a:r>
            <a:r>
              <a:rPr lang="sk-SK" dirty="0"/>
              <a:t>stretnutie pracovnej skupiny – </a:t>
            </a:r>
            <a:r>
              <a:rPr lang="sk-SK" dirty="0" smtClean="0"/>
              <a:t>tvorba aktivít k naplneniu cieľov</a:t>
            </a:r>
            <a:endParaRPr lang="sk-SK" dirty="0"/>
          </a:p>
          <a:p>
            <a:r>
              <a:rPr lang="sk-SK" dirty="0" smtClean="0"/>
              <a:t>20.3.2018 </a:t>
            </a:r>
            <a:r>
              <a:rPr lang="sk-SK" dirty="0"/>
              <a:t>– verejná konzultácia – pripomienky + nápady na </a:t>
            </a:r>
            <a:r>
              <a:rPr lang="sk-SK" dirty="0" smtClean="0"/>
              <a:t>aktivity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8649679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268181E4-F234-4805-895B-6BA49ADA7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Proces tvorby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="" xmlns:a16="http://schemas.microsoft.com/office/drawing/2014/main" id="{CFBF9E04-3C97-4487-9E4A-68CDE0806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72" y="214290"/>
            <a:ext cx="11201441" cy="557216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k-SK" dirty="0" smtClean="0"/>
              <a:t>      V obci žije </a:t>
            </a:r>
            <a:r>
              <a:rPr lang="sk-SK" b="1" dirty="0" smtClean="0"/>
              <a:t>2 258 obyvateľov  </a:t>
            </a:r>
            <a:r>
              <a:rPr lang="sk-SK" dirty="0" smtClean="0"/>
              <a:t>(2016)</a:t>
            </a:r>
          </a:p>
          <a:p>
            <a:r>
              <a:rPr lang="sk-SK" b="1" dirty="0" smtClean="0"/>
              <a:t>Z toho mladých ľudí od 0- 30 rokov je 1 055, čo činí 46,70% z celkového </a:t>
            </a:r>
            <a:r>
              <a:rPr lang="sk-SK" dirty="0" smtClean="0"/>
              <a:t>počtu obyvateľstva ( 2016) </a:t>
            </a:r>
          </a:p>
          <a:p>
            <a:r>
              <a:rPr lang="sk-SK" dirty="0" smtClean="0"/>
              <a:t>V obci pôsobia 2 mládežnícke organizácie: </a:t>
            </a:r>
          </a:p>
          <a:p>
            <a:r>
              <a:rPr lang="sk-SK" dirty="0" smtClean="0"/>
              <a:t>NODAM- združenie detí a mládeže a </a:t>
            </a:r>
            <a:r>
              <a:rPr lang="sk-SK" dirty="0" err="1" smtClean="0"/>
              <a:t>eRko</a:t>
            </a:r>
            <a:r>
              <a:rPr lang="sk-SK" dirty="0" smtClean="0"/>
              <a:t>- Hnutie kresťanských spoločenstiev detí. </a:t>
            </a:r>
          </a:p>
          <a:p>
            <a:r>
              <a:rPr lang="sk-SK" dirty="0" smtClean="0"/>
              <a:t>Telovýchovná jednota SOKOL, ktorá je zameraná na futbal, </a:t>
            </a:r>
          </a:p>
          <a:p>
            <a:r>
              <a:rPr lang="sk-SK" dirty="0" smtClean="0"/>
              <a:t>divadelný súbor Omladina, </a:t>
            </a:r>
          </a:p>
          <a:p>
            <a:r>
              <a:rPr lang="sk-SK" dirty="0" smtClean="0"/>
              <a:t>Folklórna spevácka skupina Plátenník, </a:t>
            </a:r>
          </a:p>
          <a:p>
            <a:r>
              <a:rPr lang="sk-SK" dirty="0" smtClean="0"/>
              <a:t>Dobrovoľný hasičský zbor, </a:t>
            </a:r>
          </a:p>
          <a:p>
            <a:r>
              <a:rPr lang="sk-SK" dirty="0" smtClean="0"/>
              <a:t>Klub športovej kynológie, </a:t>
            </a:r>
          </a:p>
          <a:p>
            <a:r>
              <a:rPr lang="sk-SK" dirty="0" smtClean="0"/>
              <a:t>miestne občianske združenie ZUBOR,</a:t>
            </a:r>
          </a:p>
          <a:p>
            <a:r>
              <a:rPr lang="sk-SK" dirty="0" smtClean="0"/>
              <a:t>Základná organizácia Slovenského zväzu chovateľov poštových holubov, </a:t>
            </a:r>
          </a:p>
          <a:p>
            <a:r>
              <a:rPr lang="sk-SK" dirty="0" err="1" smtClean="0"/>
              <a:t>Zubrohlavske</a:t>
            </a:r>
            <a:r>
              <a:rPr lang="sk-SK" dirty="0" smtClean="0"/>
              <a:t> struny- neformálna skupina.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8649679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A5CEDDE-5994-49DB-B3C9-BDB22FB83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Vízia obce </a:t>
            </a:r>
            <a:r>
              <a:rPr lang="sk-SK" dirty="0" smtClean="0"/>
              <a:t>Zubrohlave pre </a:t>
            </a:r>
            <a:r>
              <a:rPr lang="sk-SK" dirty="0"/>
              <a:t>mládež v roku 2025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="" xmlns:a16="http://schemas.microsoft.com/office/drawing/2014/main" id="{0A5176EB-42FA-4C60-8E98-E960930D0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124" y="285728"/>
            <a:ext cx="11287204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k-SK" b="1" dirty="0"/>
              <a:t>Mladí ľudia v </a:t>
            </a:r>
            <a:r>
              <a:rPr lang="sk-SK" b="1" dirty="0" smtClean="0"/>
              <a:t>Zubrohlave v roku 2025</a:t>
            </a:r>
          </a:p>
          <a:p>
            <a:pPr lvl="0"/>
            <a:r>
              <a:rPr lang="sk-SK" dirty="0" smtClean="0"/>
              <a:t>Sú podnikaví,  kreatívni,  zapájajú sa do diania v obci,</a:t>
            </a:r>
          </a:p>
          <a:p>
            <a:pPr lvl="0"/>
            <a:r>
              <a:rPr lang="sk-SK" dirty="0" smtClean="0"/>
              <a:t>Prejavujú záujem o medzigeneračné spolužitie,</a:t>
            </a:r>
          </a:p>
          <a:p>
            <a:pPr lvl="0"/>
            <a:r>
              <a:rPr lang="sk-SK" dirty="0" smtClean="0"/>
              <a:t>Majú mládežnícke zoskupenie združujúce  záujmové mládežnícke skupiny pôsobiace v obci, ktoré obhajuje ich záujmy pre vedením obce,</a:t>
            </a:r>
          </a:p>
          <a:p>
            <a:pPr lvl="0"/>
            <a:r>
              <a:rPr lang="sk-SK" dirty="0" smtClean="0"/>
              <a:t>Majú k dispozícií mládežnícke priestory pre svoju činnosť,</a:t>
            </a:r>
          </a:p>
          <a:p>
            <a:pPr lvl="0"/>
            <a:r>
              <a:rPr lang="sk-SK" dirty="0" smtClean="0"/>
              <a:t>Tvoria  rôznorodé možnosti pre aktívny život  (športové, kultúrne, sociálne, ekologické a iné),</a:t>
            </a:r>
          </a:p>
          <a:p>
            <a:endParaRPr lang="sk-SK" dirty="0" smtClean="0"/>
          </a:p>
          <a:p>
            <a:pPr marL="0" indent="0">
              <a:buNone/>
            </a:pPr>
            <a:r>
              <a:rPr lang="sk-SK" b="1" dirty="0" smtClean="0"/>
              <a:t>Práca s mládežou v Zubrohlave v roku 2025</a:t>
            </a:r>
          </a:p>
          <a:p>
            <a:r>
              <a:rPr lang="sk-SK" dirty="0" smtClean="0"/>
              <a:t>Funguje efektívna spolupráca medzi zložkami pracujúcimi s mládežou v Zubrohlava    a samosprávou,</a:t>
            </a:r>
          </a:p>
          <a:p>
            <a:r>
              <a:rPr lang="sk-SK" dirty="0" smtClean="0"/>
              <a:t>Je systematická a plánovaná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4241540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dirty="0"/>
              <a:t>Oblasti koncepcie práce s </a:t>
            </a:r>
            <a:r>
              <a:rPr lang="sk-SK" dirty="0" smtClean="0"/>
              <a:t>mládežou v Zubrohlave</a:t>
            </a:r>
            <a:endParaRPr lang="sk-SK" dirty="0"/>
          </a:p>
        </p:txBody>
      </p:sp>
      <p:sp>
        <p:nvSpPr>
          <p:cNvPr id="14" name="Zástupný objekt obsahu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k-SK" sz="3600" b="1" dirty="0" smtClean="0"/>
              <a:t>Vzájomnej spolupráce </a:t>
            </a:r>
            <a:r>
              <a:rPr lang="sk-SK" sz="3600" dirty="0" smtClean="0"/>
              <a:t>medzi zložkami mládeže v obci a aj miestnou samosprávou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3600" b="1" dirty="0" smtClean="0"/>
              <a:t>Priestory pre mládež </a:t>
            </a:r>
            <a:r>
              <a:rPr lang="sk-SK" sz="3600" dirty="0" smtClean="0"/>
              <a:t>v obci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3600" b="1" dirty="0" smtClean="0"/>
              <a:t>Kultúrne prostredie </a:t>
            </a:r>
            <a:r>
              <a:rPr lang="sk-SK" sz="3600" dirty="0" smtClean="0"/>
              <a:t>obce</a:t>
            </a:r>
          </a:p>
          <a:p>
            <a:pPr marL="514350" indent="-514350">
              <a:buFont typeface="+mj-lt"/>
              <a:buAutoNum type="arabicPeriod"/>
            </a:pPr>
            <a:r>
              <a:rPr lang="sk-SK" sz="3600" b="1" dirty="0" smtClean="0"/>
              <a:t>Medzigeneračný dialóg </a:t>
            </a:r>
            <a:r>
              <a:rPr lang="sk-SK" sz="3600" dirty="0" smtClean="0"/>
              <a:t>v obci</a:t>
            </a:r>
          </a:p>
        </p:txBody>
      </p:sp>
    </p:spTree>
    <p:extLst>
      <p:ext uri="{BB962C8B-B14F-4D97-AF65-F5344CB8AC3E}">
        <p14:creationId xmlns="" xmlns:p14="http://schemas.microsoft.com/office/powerpoint/2010/main" val="11267234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1.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="" xmlns:a16="http://schemas.microsoft.com/office/drawing/2014/main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31846448"/>
              </p:ext>
            </p:extLst>
          </p:nvPr>
        </p:nvGraphicFramePr>
        <p:xfrm>
          <a:off x="307934" y="357166"/>
          <a:ext cx="11501517" cy="5620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3839">
                  <a:extLst>
                    <a:ext uri="{9D8B030D-6E8A-4147-A177-3AD203B41FA5}">
                      <a16:colId xmlns="" xmlns:a16="http://schemas.microsoft.com/office/drawing/2014/main" val="3754692233"/>
                    </a:ext>
                  </a:extLst>
                </a:gridCol>
                <a:gridCol w="3833839">
                  <a:extLst>
                    <a:ext uri="{9D8B030D-6E8A-4147-A177-3AD203B41FA5}">
                      <a16:colId xmlns="" xmlns:a16="http://schemas.microsoft.com/office/drawing/2014/main" val="1072624940"/>
                    </a:ext>
                  </a:extLst>
                </a:gridCol>
                <a:gridCol w="3833839">
                  <a:extLst>
                    <a:ext uri="{9D8B030D-6E8A-4147-A177-3AD203B41FA5}">
                      <a16:colId xmlns="" xmlns:a16="http://schemas.microsoft.com/office/drawing/2014/main" val="482679019"/>
                    </a:ext>
                  </a:extLst>
                </a:gridCol>
              </a:tblGrid>
              <a:tr h="355448"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4768385"/>
                  </a:ext>
                </a:extLst>
              </a:tr>
              <a:tr h="1569894">
                <a:tc>
                  <a:txBody>
                    <a:bodyPr/>
                    <a:lstStyle/>
                    <a:p>
                      <a:r>
                        <a:rPr lang="sk-SK" sz="2000" b="1" kern="1200" dirty="0" smtClean="0"/>
                        <a:t>Neexistuje  zoskupenie mládežníckych lídrov </a:t>
                      </a:r>
                      <a:r>
                        <a:rPr lang="sk-SK" sz="2000" b="0" kern="1200" dirty="0" smtClean="0"/>
                        <a:t>z rôznych záujmových skupín, ktoré v obci pôsobia (rôzne športy, kultúrne, cirkevné skupiny...),.</a:t>
                      </a:r>
                      <a:endParaRPr lang="sk-SK" sz="2000" b="0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sk-SK" sz="2800" b="1" kern="1200" dirty="0" smtClean="0"/>
                        <a:t>Nespolupráca mládeže obce medzi sebou aj s vedením obce</a:t>
                      </a:r>
                      <a:endParaRPr lang="sk-SK" sz="2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800" b="1" kern="1200" dirty="0" smtClean="0"/>
                        <a:t>Negatívna rivalita</a:t>
                      </a:r>
                      <a:r>
                        <a:rPr lang="sk-SK" sz="1800" kern="1200" dirty="0" smtClean="0"/>
                        <a:t>, závisť, nepochopenie mladých ľudí medzi jednotlivými zoskupeniami.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4362114"/>
                  </a:ext>
                </a:extLst>
              </a:tr>
              <a:tr h="712765">
                <a:tc rowSpan="2">
                  <a:txBody>
                    <a:bodyPr/>
                    <a:lstStyle/>
                    <a:p>
                      <a:r>
                        <a:rPr lang="sk-SK" sz="2000" b="0" kern="1200" dirty="0" smtClean="0"/>
                        <a:t>V obci nie je </a:t>
                      </a:r>
                      <a:r>
                        <a:rPr lang="sk-SK" sz="2000" b="1" kern="1200" dirty="0" smtClean="0"/>
                        <a:t>osoba, ktorá by zjednocovala, koordinovala </a:t>
                      </a:r>
                      <a:r>
                        <a:rPr lang="sk-SK" sz="2000" b="0" kern="1200" dirty="0" smtClean="0"/>
                        <a:t>záujmy a činnosť mládežníckych skupín a ktorú by si mladí ľudia sami vybrali.</a:t>
                      </a:r>
                      <a:endParaRPr lang="sk-SK" sz="2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kern="1200" dirty="0" smtClean="0"/>
                        <a:t>Nehľadanie spoločných riešení  </a:t>
                      </a:r>
                      <a:r>
                        <a:rPr lang="sk-SK" sz="1800" kern="1200" dirty="0" smtClean="0"/>
                        <a:t>pri rozširovaní  činnosti pre mládež.</a:t>
                      </a:r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3777671"/>
                  </a:ext>
                </a:extLst>
              </a:tr>
              <a:tr h="857129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b="1" kern="1200" dirty="0" smtClean="0"/>
                        <a:t>Prehlbovanie nedôvery</a:t>
                      </a:r>
                      <a:r>
                        <a:rPr lang="sk-SK" sz="1800" kern="1200" dirty="0" smtClean="0"/>
                        <a:t> a šomrania na vedenie obce. 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Mladí nebudú mať </a:t>
                      </a:r>
                      <a:r>
                        <a:rPr lang="sk-SK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záujem ísť voliť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809044">
                <a:tc rowSpan="2">
                  <a:txBody>
                    <a:bodyPr/>
                    <a:lstStyle/>
                    <a:p>
                      <a:r>
                        <a:rPr lang="sk-SK" sz="2000" b="0" kern="1200" dirty="0" smtClean="0"/>
                        <a:t>Nerealizujú sa </a:t>
                      </a:r>
                      <a:r>
                        <a:rPr lang="sk-SK" sz="2000" b="1" kern="1200" dirty="0" smtClean="0"/>
                        <a:t>stretnutia mládeže </a:t>
                      </a:r>
                      <a:r>
                        <a:rPr lang="sk-SK" sz="2000" b="0" kern="1200" dirty="0" smtClean="0"/>
                        <a:t>z rôznych záujmových skupín </a:t>
                      </a:r>
                      <a:r>
                        <a:rPr lang="sk-SK" sz="2000" b="1" kern="1200" dirty="0" smtClean="0"/>
                        <a:t>s vedením obce</a:t>
                      </a:r>
                      <a:r>
                        <a:rPr lang="sk-SK" sz="2000" b="0" kern="1200" dirty="0" smtClean="0"/>
                        <a:t>, aby si vymenili názory, pomenovali potreby  aj ponúkli svoje talenty.</a:t>
                      </a:r>
                      <a:endParaRPr lang="sk-SK" sz="2000" b="0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b="1" dirty="0" smtClean="0"/>
                        <a:t>Spomalenie </a:t>
                      </a:r>
                      <a:r>
                        <a:rPr lang="sk-SK" dirty="0" smtClean="0"/>
                        <a:t>rozvoja obce.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00289477"/>
                  </a:ext>
                </a:extLst>
              </a:tr>
              <a:tr h="760850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sk-SK" sz="1800" kern="1200" dirty="0" smtClean="0"/>
                        <a:t>Obec sa stane </a:t>
                      </a:r>
                      <a:r>
                        <a:rPr lang="sk-SK" sz="1800" b="1" kern="1200" dirty="0" smtClean="0"/>
                        <a:t>zoskupením  egoistov</a:t>
                      </a:r>
                      <a:r>
                        <a:rPr lang="sk-SK" sz="1800" kern="1200" dirty="0" smtClean="0"/>
                        <a:t>, ktorým na druhých nebude záležať.</a:t>
                      </a:r>
                    </a:p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Nespokojnosť  so životom v obci a </a:t>
                      </a:r>
                      <a:r>
                        <a:rPr lang="sk-SK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odsťahovanie sa.</a:t>
                      </a:r>
                      <a:endParaRPr lang="sk-SK" b="1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850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2000" b="1" kern="1200" dirty="0" smtClean="0"/>
                        <a:t>Chýbajú lídri aj dobrovoľníci</a:t>
                      </a:r>
                      <a:r>
                        <a:rPr lang="sk-SK" sz="2000" b="0" kern="1200" dirty="0" smtClean="0"/>
                        <a:t>.</a:t>
                      </a:r>
                      <a:endParaRPr lang="sk-SK" sz="2000" b="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16142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1.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="" xmlns:a16="http://schemas.microsoft.com/office/drawing/2014/main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23116233"/>
              </p:ext>
            </p:extLst>
          </p:nvPr>
        </p:nvGraphicFramePr>
        <p:xfrm>
          <a:off x="236496" y="332656"/>
          <a:ext cx="11762572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>
                  <a:extLst>
                    <a:ext uri="{9D8B030D-6E8A-4147-A177-3AD203B41FA5}">
                      <a16:colId xmlns="" xmlns:a16="http://schemas.microsoft.com/office/drawing/2014/main" val="2277038501"/>
                    </a:ext>
                  </a:extLst>
                </a:gridCol>
                <a:gridCol w="714380">
                  <a:extLst>
                    <a:ext uri="{9D8B030D-6E8A-4147-A177-3AD203B41FA5}">
                      <a16:colId xmlns="" xmlns:a16="http://schemas.microsoft.com/office/drawing/2014/main" val="3256669483"/>
                    </a:ext>
                  </a:extLst>
                </a:gridCol>
                <a:gridCol w="3769901">
                  <a:extLst>
                    <a:ext uri="{9D8B030D-6E8A-4147-A177-3AD203B41FA5}">
                      <a16:colId xmlns="" xmlns:a16="http://schemas.microsoft.com/office/drawing/2014/main" val="3754692233"/>
                    </a:ext>
                  </a:extLst>
                </a:gridCol>
                <a:gridCol w="2053545">
                  <a:extLst>
                    <a:ext uri="{9D8B030D-6E8A-4147-A177-3AD203B41FA5}">
                      <a16:colId xmlns="" xmlns:a16="http://schemas.microsoft.com/office/drawing/2014/main" val="1072624940"/>
                    </a:ext>
                  </a:extLst>
                </a:gridCol>
                <a:gridCol w="2367226">
                  <a:extLst>
                    <a:ext uri="{9D8B030D-6E8A-4147-A177-3AD203B41FA5}">
                      <a16:colId xmlns="" xmlns:a16="http://schemas.microsoft.com/office/drawing/2014/main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Vytvoriť  zoskupenie mládežníckych lídrov z rôznych záujmových skupín v obci ( osloviť lídrov)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1.1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Vytvoriť   príležitosti/</a:t>
                      </a:r>
                      <a:r>
                        <a:rPr lang="sk-SK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priestor na komunikáciu medzi jednotlivými zložkami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Spolupráca mládeže navzájom a s vedením obce</a:t>
                      </a:r>
                    </a:p>
                    <a:p>
                      <a:endParaRPr lang="sk-SK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Zvýšiť dôveru medzi mladými ľuďmi a vedením obce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4362114"/>
                  </a:ext>
                </a:extLst>
              </a:tr>
              <a:tr h="1108156">
                <a:tc rowSpan="2">
                  <a:txBody>
                    <a:bodyPr/>
                    <a:lstStyle/>
                    <a:p>
                      <a:r>
                        <a:rPr lang="sk-SK" dirty="0" smtClean="0"/>
                        <a:t>Zrealizovať</a:t>
                      </a:r>
                      <a:r>
                        <a:rPr lang="sk-SK" baseline="0" dirty="0" smtClean="0"/>
                        <a:t> prieskum na koordinátora medzi mladými a zadefinovať jej  hlavné úlohu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sk-SK" dirty="0"/>
                        <a:t>1.2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sk-SK" dirty="0" smtClean="0"/>
                        <a:t>Identifikovať / osloviť koordinátora pre spoluprácu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Zvýšiť záujem </a:t>
                      </a:r>
                      <a:r>
                        <a:rPr lang="sk-SK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 mladých  ľudí o  aktívnu činnosť v obci</a:t>
                      </a: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77767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Zvýšenie záujmu mladých ľudí o účasť na voľbách</a:t>
                      </a:r>
                    </a:p>
                    <a:p>
                      <a:endParaRPr lang="sk-SK" dirty="0" smtClean="0"/>
                    </a:p>
                    <a:p>
                      <a:endParaRPr lang="sk-SK" dirty="0" smtClean="0"/>
                    </a:p>
                    <a:p>
                      <a:endParaRPr lang="sk-SK" dirty="0" smtClean="0"/>
                    </a:p>
                    <a:p>
                      <a:endParaRPr lang="sk-SK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Zvýšiť záujem mladých ľudí zostať  žiť v obci</a:t>
                      </a:r>
                    </a:p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Organizovať</a:t>
                      </a:r>
                      <a:r>
                        <a:rPr lang="sk-SK" baseline="0" dirty="0" smtClean="0"/>
                        <a:t> verejné diskusie so starostom/poslancami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1.3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Vytvárať pravidelný priestor pre komunikáciu s vedením obce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starosta, poslanci)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8E9E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00289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Realizovať  vzdelávania pre lídrov.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1.4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Podporovať</a:t>
                      </a:r>
                      <a:r>
                        <a:rPr lang="sk-SK" baseline="0" dirty="0" smtClean="0"/>
                        <a:t>  rozvoj mládežníckych lídrov a dobrovoľníkov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22408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Vytvoriť kalendár akcií jednotlivých zoskupení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432848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k-SK" dirty="0" smtClean="0"/>
                        <a:t>Motivovať  prepojenosť  skupín v aktivitách obce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27560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578859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2. Oblasť - Problém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="" xmlns:a16="http://schemas.microsoft.com/office/drawing/2014/main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26588490"/>
              </p:ext>
            </p:extLst>
          </p:nvPr>
        </p:nvGraphicFramePr>
        <p:xfrm>
          <a:off x="236496" y="214290"/>
          <a:ext cx="10929621" cy="5572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207">
                  <a:extLst>
                    <a:ext uri="{9D8B030D-6E8A-4147-A177-3AD203B41FA5}">
                      <a16:colId xmlns="" xmlns:a16="http://schemas.microsoft.com/office/drawing/2014/main" val="3754692233"/>
                    </a:ext>
                  </a:extLst>
                </a:gridCol>
                <a:gridCol w="3643207">
                  <a:extLst>
                    <a:ext uri="{9D8B030D-6E8A-4147-A177-3AD203B41FA5}">
                      <a16:colId xmlns="" xmlns:a16="http://schemas.microsoft.com/office/drawing/2014/main" val="1072624940"/>
                    </a:ext>
                  </a:extLst>
                </a:gridCol>
                <a:gridCol w="3643207">
                  <a:extLst>
                    <a:ext uri="{9D8B030D-6E8A-4147-A177-3AD203B41FA5}">
                      <a16:colId xmlns="" xmlns:a16="http://schemas.microsoft.com/office/drawing/2014/main" val="482679019"/>
                    </a:ext>
                  </a:extLst>
                </a:gridCol>
              </a:tblGrid>
              <a:tr h="403140">
                <a:tc>
                  <a:txBody>
                    <a:bodyPr/>
                    <a:lstStyle/>
                    <a:p>
                      <a:r>
                        <a:rPr lang="sk-SK" dirty="0"/>
                        <a:t>Príčiny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Problém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Následky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4768385"/>
                  </a:ext>
                </a:extLst>
              </a:tr>
              <a:tr h="1590469"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Nevyčlenený priestor pre mládež/ klubovňa,</a:t>
                      </a:r>
                      <a:r>
                        <a:rPr lang="sk-SK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vybavená</a:t>
                      </a:r>
                      <a:r>
                        <a:rPr lang="sk-SK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podľa potrieb mladých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r>
                        <a:rPr lang="sk-SK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Nedostatok  vyhovujúcich priestorov</a:t>
                      </a:r>
                      <a:r>
                        <a:rPr lang="sk-SK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na aktivity mladých. </a:t>
                      </a:r>
                      <a:endParaRPr lang="sk-SK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Mládež trávi čas</a:t>
                      </a:r>
                      <a:r>
                        <a:rPr lang="sk-SK" baseline="0" dirty="0" smtClean="0"/>
                        <a:t> v miestnych krčmách. Čoho následkom je rast alkoholizmu mládeže.</a:t>
                      </a:r>
                    </a:p>
                    <a:p>
                      <a:r>
                        <a:rPr lang="sk-SK" baseline="0" dirty="0" smtClean="0"/>
                        <a:t>( nalievania alkoholu ak pod 18 tokov)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4362114"/>
                  </a:ext>
                </a:extLst>
              </a:tr>
              <a:tr h="1292256">
                <a:tc>
                  <a:txBody>
                    <a:bodyPr/>
                    <a:lstStyle/>
                    <a:p>
                      <a:r>
                        <a:rPr lang="sk-SK" dirty="0" smtClean="0"/>
                        <a:t>Objekty,</a:t>
                      </a:r>
                      <a:r>
                        <a:rPr lang="sk-SK" baseline="0" dirty="0" smtClean="0"/>
                        <a:t> ktoré obec má prenajíma na komerčné účely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Víkendové trávenie voľného času v blízkom meste na diskotékach a zábavách, kde sa podáva alkohol a drogy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777671"/>
                  </a:ext>
                </a:extLst>
              </a:tr>
              <a:tr h="1292256">
                <a:tc>
                  <a:txBody>
                    <a:bodyPr/>
                    <a:lstStyle/>
                    <a:p>
                      <a:r>
                        <a:rPr lang="sk-SK" dirty="0" smtClean="0"/>
                        <a:t>Vedenie obce</a:t>
                      </a:r>
                      <a:r>
                        <a:rPr lang="sk-SK" baseline="0" dirty="0" smtClean="0"/>
                        <a:t>  sa domnieva, že priestory v škole, pod farou, v kultúrnom dome, pod tribúnou  mladým vyhovujú.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Výtržníctvo, vandalizmus v obci.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00289477"/>
                  </a:ext>
                </a:extLst>
              </a:tr>
              <a:tr h="994043">
                <a:tc>
                  <a:txBody>
                    <a:bodyPr/>
                    <a:lstStyle/>
                    <a:p>
                      <a:r>
                        <a:rPr lang="sk-SK" dirty="0" smtClean="0"/>
                        <a:t>Chýba dialóg vedenia obce o predstavách a očakávania mladých.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Demotivácia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mládeže z dlhodobého odkladania riešenia</a:t>
                      </a:r>
                      <a:r>
                        <a:rPr lang="sk-SK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priestoru/ klubovne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08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692270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93FD172-8010-4502-93C3-7DB8C35E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726" y="5661248"/>
            <a:ext cx="10971372" cy="1066800"/>
          </a:xfrm>
        </p:spPr>
        <p:txBody>
          <a:bodyPr>
            <a:normAutofit/>
          </a:bodyPr>
          <a:lstStyle/>
          <a:p>
            <a:r>
              <a:rPr lang="sk-SK" dirty="0"/>
              <a:t>2. Oblasť - Cieľ</a:t>
            </a:r>
          </a:p>
        </p:txBody>
      </p:sp>
      <p:graphicFrame>
        <p:nvGraphicFramePr>
          <p:cNvPr id="6" name="Zástupný objekt pre obsah 5">
            <a:extLst>
              <a:ext uri="{FF2B5EF4-FFF2-40B4-BE49-F238E27FC236}">
                <a16:creationId xmlns="" xmlns:a16="http://schemas.microsoft.com/office/drawing/2014/main" id="{C391DE1A-7344-4B19-BEBC-6F0A676DC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95204855"/>
              </p:ext>
            </p:extLst>
          </p:nvPr>
        </p:nvGraphicFramePr>
        <p:xfrm>
          <a:off x="608726" y="332656"/>
          <a:ext cx="1139034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414">
                  <a:extLst>
                    <a:ext uri="{9D8B030D-6E8A-4147-A177-3AD203B41FA5}">
                      <a16:colId xmlns="" xmlns:a16="http://schemas.microsoft.com/office/drawing/2014/main" val="2277038501"/>
                    </a:ext>
                  </a:extLst>
                </a:gridCol>
                <a:gridCol w="857256">
                  <a:extLst>
                    <a:ext uri="{9D8B030D-6E8A-4147-A177-3AD203B41FA5}">
                      <a16:colId xmlns="" xmlns:a16="http://schemas.microsoft.com/office/drawing/2014/main" val="2740125140"/>
                    </a:ext>
                  </a:extLst>
                </a:gridCol>
                <a:gridCol w="3870192">
                  <a:extLst>
                    <a:ext uri="{9D8B030D-6E8A-4147-A177-3AD203B41FA5}">
                      <a16:colId xmlns="" xmlns:a16="http://schemas.microsoft.com/office/drawing/2014/main" val="3754692233"/>
                    </a:ext>
                  </a:extLst>
                </a:gridCol>
                <a:gridCol w="2006958">
                  <a:extLst>
                    <a:ext uri="{9D8B030D-6E8A-4147-A177-3AD203B41FA5}">
                      <a16:colId xmlns="" xmlns:a16="http://schemas.microsoft.com/office/drawing/2014/main" val="1072624940"/>
                    </a:ext>
                  </a:extLst>
                </a:gridCol>
                <a:gridCol w="2313520">
                  <a:extLst>
                    <a:ext uri="{9D8B030D-6E8A-4147-A177-3AD203B41FA5}">
                      <a16:colId xmlns="" xmlns:a16="http://schemas.microsoft.com/office/drawing/2014/main" val="482679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k-SK" dirty="0"/>
                        <a:t>Aktivita – Akčný plán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Číslo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Opatrenie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Priorita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Cieľ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14768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Identifikovať</a:t>
                      </a:r>
                      <a:r>
                        <a:rPr lang="sk-SK" baseline="0" dirty="0" smtClean="0"/>
                        <a:t>  obecné objekty a možnosti ich využitia pre mládež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2.1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Vytvoriť klubovňu pre mladých  ľudí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sk-SK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Vytvorenie priestoru pre mladých</a:t>
                      </a:r>
                      <a:endParaRPr lang="sk-SK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Znížiť mieru výskytu</a:t>
                      </a:r>
                      <a:r>
                        <a:rPr lang="sk-SK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sociálno-patologických javov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43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k-SK" dirty="0" smtClean="0"/>
                        <a:t>Vytvorenie on-line</a:t>
                      </a:r>
                      <a:r>
                        <a:rPr lang="sk-SK" baseline="0" dirty="0" smtClean="0"/>
                        <a:t> fóra, otvoriť diskusie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2.2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dirty="0" smtClean="0"/>
                        <a:t>Motivovať mladých ľudí k vyjadreniu názoru ( on-line fórum, stretnutia  s mladými ľuďmi)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Zapojiť mládež do diania v obci</a:t>
                      </a:r>
                      <a:endParaRPr lang="sk-SK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777671"/>
                  </a:ext>
                </a:extLst>
              </a:tr>
              <a:tr h="916940">
                <a:tc>
                  <a:txBody>
                    <a:bodyPr/>
                    <a:lstStyle/>
                    <a:p>
                      <a:r>
                        <a:rPr lang="sk-SK" dirty="0" smtClean="0"/>
                        <a:t>Vytvoriť</a:t>
                      </a:r>
                      <a:r>
                        <a:rPr lang="sk-SK" baseline="0" dirty="0" smtClean="0"/>
                        <a:t> aktívne kanály informovania o </a:t>
                      </a:r>
                      <a:r>
                        <a:rPr lang="sk-SK" baseline="0" dirty="0" err="1" smtClean="0"/>
                        <a:t>diani</a:t>
                      </a:r>
                      <a:r>
                        <a:rPr lang="sk-SK" baseline="0" dirty="0" smtClean="0"/>
                        <a:t> a rozhodnutiach vedenie obce ( OU, zastupiteľstvo)</a:t>
                      </a:r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Zapojiť mládež do diania v obci</a:t>
                      </a:r>
                      <a:endParaRPr lang="sk-SK" dirty="0" smtClean="0"/>
                    </a:p>
                    <a:p>
                      <a:pPr marL="0" algn="l" defTabSz="914400" rtl="0" eaLnBrk="1" latinLnBrk="0" hangingPunct="1"/>
                      <a:endParaRPr lang="sk-SK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00289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942813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keting 16 x 9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13666145_TF02801084" id="{1C10D849-076F-4F84-B8BA-AC747E9E15A8}" vid="{908BE116-51C8-403E-ADF9-EA48126EC850}"/>
    </a:ext>
  </a:extLst>
</a:theme>
</file>

<file path=ppt/theme/theme2.xml><?xml version="1.0" encoding="utf-8"?>
<a:theme xmlns:a="http://schemas.openxmlformats.org/drawingml/2006/main" name="Motív balíka Offic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balíka Office">
  <a:themeElements>
    <a:clrScheme name="Marketing_16x9">
      <a:dk1>
        <a:srgbClr val="404040"/>
      </a:dk1>
      <a:lt1>
        <a:sysClr val="window" lastClr="FFFFFF"/>
      </a:lt1>
      <a:dk2>
        <a:srgbClr val="000000"/>
      </a:dk2>
      <a:lt2>
        <a:srgbClr val="A1C1DE"/>
      </a:lt2>
      <a:accent1>
        <a:srgbClr val="39527B"/>
      </a:accent1>
      <a:accent2>
        <a:srgbClr val="528DC2"/>
      </a:accent2>
      <a:accent3>
        <a:srgbClr val="7EA939"/>
      </a:accent3>
      <a:accent4>
        <a:srgbClr val="30AEAB"/>
      </a:accent4>
      <a:accent5>
        <a:srgbClr val="31A962"/>
      </a:accent5>
      <a:accent6>
        <a:srgbClr val="78648E"/>
      </a:accent6>
      <a:hlink>
        <a:srgbClr val="7EA939"/>
      </a:hlink>
      <a:folHlink>
        <a:srgbClr val="7F7F7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4400000" scaled="0"/>
          <a:tileRect/>
        </a:gradFill>
        <a:gradFill flip="none" rotWithShape="1">
          <a:gsLst>
            <a:gs pos="0">
              <a:schemeClr val="phClr">
                <a:lumMod val="20000"/>
                <a:lumOff val="80000"/>
              </a:schemeClr>
            </a:gs>
            <a:gs pos="58000">
              <a:schemeClr val="phClr">
                <a:lumMod val="40000"/>
                <a:lumOff val="60000"/>
              </a:schemeClr>
            </a:gs>
            <a:gs pos="100000">
              <a:schemeClr val="phClr"/>
            </a:gs>
          </a:gsLst>
          <a:lin ang="17400000" scaled="0"/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CB2C71-1ED8-4540-B003-293B5E75C7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AACE6D-8EB6-447A-8DFD-C2C0C52916AC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40262f94-9f35-4ac3-9a90-690165a166b7"/>
    <ds:schemaRef ds:uri="http://schemas.microsoft.com/office/2006/documentManagement/types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F9B8BCC-BF24-4800-92E1-9F891BBB27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Obchodná marketingová prezentácia s motívom sklenenej kocky (širokouhlý formát)</Template>
  <TotalTime>1022</TotalTime>
  <Words>1073</Words>
  <Application>Microsoft Office PowerPoint</Application>
  <PresentationFormat>Vlastná</PresentationFormat>
  <Paragraphs>222</Paragraphs>
  <Slides>13</Slides>
  <Notes>11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Marketing 16 x 9</vt:lpstr>
      <vt:lpstr>Koncepcia práce  s mládežou  v obci Zubrohlava</vt:lpstr>
      <vt:lpstr>Proces tvorby</vt:lpstr>
      <vt:lpstr>Proces tvorby</vt:lpstr>
      <vt:lpstr>Vízia obce Zubrohlave pre mládež v roku 2025</vt:lpstr>
      <vt:lpstr>Oblasti koncepcie práce s mládežou v Zubrohlave</vt:lpstr>
      <vt:lpstr>1. Oblasť - Problém</vt:lpstr>
      <vt:lpstr>1. Oblasť - Cieľ</vt:lpstr>
      <vt:lpstr>2. Oblasť - Problém</vt:lpstr>
      <vt:lpstr>2. Oblasť - Cieľ</vt:lpstr>
      <vt:lpstr>3. Oblasť - Problém</vt:lpstr>
      <vt:lpstr>3. Oblasť - Cieľ</vt:lpstr>
      <vt:lpstr>4. Oblasť - Problém</vt:lpstr>
      <vt:lpstr>4. Oblasť - Cieľ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Koncepcia práce s mládežou v obci Oravská Polhora</dc:title>
  <dc:creator>Martin Sturek</dc:creator>
  <cp:lastModifiedBy>pc</cp:lastModifiedBy>
  <cp:revision>63</cp:revision>
  <cp:lastPrinted>2018-03-06T06:44:14Z</cp:lastPrinted>
  <dcterms:created xsi:type="dcterms:W3CDTF">2018-03-05T16:36:44Z</dcterms:created>
  <dcterms:modified xsi:type="dcterms:W3CDTF">2018-03-23T16:46:09Z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