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75" r:id="rId6"/>
    <p:sldId id="276" r:id="rId7"/>
    <p:sldId id="270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88825" cy="6858000"/>
  <p:notesSz cx="7099300" cy="10234613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ED0D7"/>
    <a:srgbClr val="E8E9E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1" d="100"/>
          <a:sy n="81" d="100"/>
        </p:scale>
        <p:origin x="-78" y="-6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7" d="100"/>
          <a:sy n="97" d="100"/>
        </p:scale>
        <p:origin x="3534" y="9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l">
              <a:defRPr sz="1300"/>
            </a:lvl1pPr>
          </a:lstStyle>
          <a:p>
            <a:pPr rtl="0"/>
            <a:r>
              <a:rPr lang="sk-SK"/>
              <a:t>Návrh Koncepcie práce s mládežou</a:t>
            </a:r>
            <a:endParaRPr lang="sk-SK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r">
              <a:defRPr sz="1300"/>
            </a:lvl1pPr>
          </a:lstStyle>
          <a:p>
            <a:pPr rtl="0"/>
            <a:fld id="{DB88684B-EC3A-4424-A8A5-9AB29013639A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4" name="Zástupný objekt päty 3"/>
          <p:cNvSpPr>
            <a:spLocks noGrp="1"/>
          </p:cNvSpPr>
          <p:nvPr>
            <p:ph type="ftr" sz="quarter" idx="2"/>
          </p:nvPr>
        </p:nvSpPr>
        <p:spPr>
          <a:xfrm>
            <a:off x="0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l">
              <a:defRPr sz="1300"/>
            </a:lvl1pPr>
          </a:lstStyle>
          <a:p>
            <a:pPr rtl="0"/>
            <a:endParaRPr lang="sk-SK" dirty="0"/>
          </a:p>
        </p:txBody>
      </p:sp>
      <p:sp>
        <p:nvSpPr>
          <p:cNvPr id="5" name="Zástupný objekt čísla snímky 4"/>
          <p:cNvSpPr>
            <a:spLocks noGrp="1"/>
          </p:cNvSpPr>
          <p:nvPr>
            <p:ph type="sldNum" sz="quarter" idx="3"/>
          </p:nvPr>
        </p:nvSpPr>
        <p:spPr>
          <a:xfrm>
            <a:off x="4021294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r">
              <a:defRPr sz="1300"/>
            </a:lvl1pPr>
          </a:lstStyle>
          <a:p>
            <a:pPr rtl="0"/>
            <a:fld id="{A98ED8CD-4E4C-49AC-BDC6-2963BA49E54F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4341795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l">
              <a:defRPr sz="1300"/>
            </a:lvl1pPr>
          </a:lstStyle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r">
              <a:defRPr sz="1300"/>
            </a:lvl1pPr>
          </a:lstStyle>
          <a:p>
            <a:pPr rtl="0"/>
            <a:fld id="{BE1B348A-47E2-49F9-A16F-A3798C4759CD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4" name="Zástupný objekt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199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2" tIns="47791" rIns="95582" bIns="47791" rtlCol="0" anchor="ctr"/>
          <a:lstStyle/>
          <a:p>
            <a:pPr rtl="0"/>
            <a:endParaRPr lang="sk-SK" noProof="0" dirty="0"/>
          </a:p>
        </p:txBody>
      </p:sp>
      <p:sp>
        <p:nvSpPr>
          <p:cNvPr id="5" name="Zástupný objekt poznámok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5582" tIns="47791" rIns="95582" bIns="47791" rtlCol="0"/>
          <a:lstStyle/>
          <a:p>
            <a:pPr lvl="0" rtl="0"/>
            <a:r>
              <a:rPr lang="sk-SK" dirty="0"/>
              <a:t>Upraviť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4"/>
          </p:nvPr>
        </p:nvSpPr>
        <p:spPr>
          <a:xfrm>
            <a:off x="0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l">
              <a:defRPr sz="1300"/>
            </a:lvl1pPr>
          </a:lstStyle>
          <a:p>
            <a:pPr rtl="0"/>
            <a:endParaRPr lang="sk-SK" noProof="0" dirty="0"/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5"/>
          </p:nvPr>
        </p:nvSpPr>
        <p:spPr>
          <a:xfrm>
            <a:off x="4021294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r">
              <a:defRPr sz="1300"/>
            </a:lvl1pPr>
          </a:lstStyle>
          <a:p>
            <a:pPr rtl="0"/>
            <a:fld id="{5FB91549-43BF-425A-AF25-75262019208C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423928641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smtClean="0"/>
              <a:pPr rtl="0"/>
              <a:t>1</a:t>
            </a:fld>
            <a:endParaRPr lang="sk-SK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A117BB4B-66F1-4376-AB8B-1FAD7E71D276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818763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11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7C32AA26-62E0-4186-9876-EF332B2D1A3A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4084800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12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EB7CD31A-5EE7-4C12-9243-B530540FC33F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292086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13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5426D2CC-EF1E-4F4D-9E76-8F3A56E0F03A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8017266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14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621EB6B7-C77C-43D6-B0C6-AE13FDE16A07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386794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15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9F92A6DF-40A6-4DFA-B87F-8118DCA9E21A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238015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16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7E59B8FF-E0EB-4FBC-8815-5CDB713E0C5C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919331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3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D1C80CA0-5652-4421-B176-6D57F5420792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887622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smtClean="0"/>
              <a:pPr rtl="0"/>
              <a:t>4</a:t>
            </a:fld>
            <a:endParaRPr lang="sk-SK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2EA16E87-DDE1-4AF3-9A50-002117BC64B0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066740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5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8410A39A-BBE6-4581-8D0F-694DBE4AFD02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55945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6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C672687A-FAE0-4CBB-96A3-DE3BD1CB3016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337704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7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B94F3692-02CA-47A8-BED4-7A6CB415E887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564923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8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D18E41C1-FEB0-418A-8167-CD8D0F774C78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613598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9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FAA3756F-897B-46A3-9FBD-74A5C5701235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120399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10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:a16="http://schemas.microsoft.com/office/drawing/2014/main" xmlns="" id="{32250A3C-1AE4-4D34-BD34-C2960B3EAA43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645353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Pohľad na oblaky a na modrú oblohu pomedzi sklenené budov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sk-SK" noProof="0"/>
              <a:t>Kliknutím upravte štýl predlohy nadpisu</a:t>
            </a:r>
            <a:endParaRPr lang="sk-SK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/>
              <a:t>Kliknutím upravte štýl predlohy podnadpisu</a:t>
            </a:r>
            <a:endParaRPr lang="sk-SK" noProof="0" dirty="0"/>
          </a:p>
        </p:txBody>
      </p:sp>
      <p:sp>
        <p:nvSpPr>
          <p:cNvPr id="8" name="Zástupný objekt dátumu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1393BB-75D4-4D63-B91E-E5D3073F2D23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9" name="Zástupný objekt päty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noProof="0" dirty="0"/>
              <a:t>Pridanie päty</a:t>
            </a:r>
          </a:p>
        </p:txBody>
      </p:sp>
      <p:sp>
        <p:nvSpPr>
          <p:cNvPr id="10" name="Zástupné číslo snímky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vislý zástupný objekt text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104642-BC56-4F0D-B0D5-BA499249BAD4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176294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vislý zástupný objekt textu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2C8EE6-D52E-4998-A0CF-2223BEA2D961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850052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3FA58E-9388-4B4C-8656-33F4D94C402F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137862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rtlCol="0" anchor="b">
            <a:normAutofit/>
          </a:bodyPr>
          <a:lstStyle>
            <a:lvl1pPr algn="l">
              <a:defRPr sz="4800" b="0" cap="none" baseline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Zástupný objekt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99B99B-7B54-4649-A80C-1FDD2F722405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8" name="Zástupný objekt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9" name="Zástupný objekt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22511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obsahu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4C7117-2F5E-4CA9-8431-E97D976E310C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897013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obsahu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5" name="Zástupný objekt textu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obsahu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7" name="Zástupný objekt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19C624-9BED-44B4-B851-165570DFFD72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8" name="Zástupný objekt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9" name="Zástupný objekt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513096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1F0110-0CC7-4787-992B-57E1D890FD40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4" name="Zástupný objekt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5" name="Zástupný objekt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134428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0BA50F-0628-4346-B103-A1D1D16C838D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3" name="Zástupný objekt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910311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Autofit/>
          </a:bodyPr>
          <a:lstStyle>
            <a:lvl1pPr algn="l">
              <a:defRPr sz="3600" b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 rtlCol="0">
            <a:normAutofit/>
          </a:bodyPr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textu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E7CF0B-D971-49D1-9348-9DE477F91E42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23472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rázka 2" descr="Prázdny zástupný objekt na pridanie obrázka. Kliknite na zástupný objekt a vyberte obrázok, ktorý chcete pridať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 rtlCol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k-SK"/>
              <a:t>Kliknutím na ikonu pridáte obrázok</a:t>
            </a:r>
            <a:endParaRPr lang="sk-SK" dirty="0"/>
          </a:p>
        </p:txBody>
      </p:sp>
      <p:sp>
        <p:nvSpPr>
          <p:cNvPr id="4" name="Zástupný objekt textu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AB2817-CAB2-4337-B6BF-23B0541CF531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352041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nadpisu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k-SK" noProof="0" dirty="0"/>
              <a:t>Kliknite sem a upravte štýl predlohy nadpisov</a:t>
            </a:r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45083D3-8FE5-4834-A6FB-C51741B45A0F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sk-SK" noProof="0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3F31473-23EB-4724-8B59-FE6D21D89FA4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k-SK" dirty="0"/>
              <a:t>Koncepcia práce s mládežou v obci Oravská Polhora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dirty="0"/>
              <a:t>Podnadpis</a:t>
            </a:r>
          </a:p>
        </p:txBody>
      </p:sp>
    </p:spTree>
    <p:extLst>
      <p:ext uri="{BB962C8B-B14F-4D97-AF65-F5344CB8AC3E}">
        <p14:creationId xmlns:p14="http://schemas.microsoft.com/office/powerpoint/2010/main" xmlns="" val="344080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3.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5114123"/>
              </p:ext>
            </p:extLst>
          </p:nvPr>
        </p:nvGraphicFramePr>
        <p:xfrm>
          <a:off x="608726" y="332656"/>
          <a:ext cx="11390341" cy="512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222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1423940817"/>
                    </a:ext>
                  </a:extLst>
                </a:gridCol>
                <a:gridCol w="4586156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2153499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2549376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Vyjadrenie uznania aktívnym animátorom a mladým ľuďom</a:t>
                      </a:r>
                      <a:endParaRPr lang="sk-SK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sk-SK" b="1" dirty="0"/>
                        <a:t>Motivácia mladých, podpora zdravého sebavedomia, seba-presadenie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Zvýšiť aktivitu a angažovanosť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Vytvoriť systém pri koordinácii VČA v obci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Poukázať na správnosť a dôležitosť zaradenia hodnôt v živote mladého človeka</a:t>
                      </a: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Podpora sieťovania medzi koordinátormi/animátormi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podiel zodpovednosti za zverené činnosti a aktivity u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Zvýšiť odbornosť koordinátorov/animátorov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8944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7838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4.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52253158"/>
              </p:ext>
            </p:extLst>
          </p:nvPr>
        </p:nvGraphicFramePr>
        <p:xfrm>
          <a:off x="951269" y="404664"/>
          <a:ext cx="10286286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nevyčlenený priestor pre mládež/ klubovňa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Nedostatočný priestor pre aktivity mladých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vandalizmus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neponúknutý priestor na vyjadrenie názoru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prijímanie omamných látok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málo aktivít venovaných mládeži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nerešpektovanie starších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nedostatočný priestor na rozvíjanie talentov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osobná </a:t>
                      </a:r>
                      <a:r>
                        <a:rPr lang="sk-SK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nekomunikatívnosť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neochota / nespolupráca z oboch strán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odradenie od spoločnosti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/>
                        <a:t>neaktívnosť</a:t>
                      </a:r>
                      <a:r>
                        <a:rPr lang="sk-SK" dirty="0"/>
                        <a:t> mládeže/ </a:t>
                      </a:r>
                      <a:r>
                        <a:rPr lang="sk-SK" dirty="0" err="1"/>
                        <a:t>neaktívnosť</a:t>
                      </a:r>
                      <a:r>
                        <a:rPr lang="sk-SK" dirty="0"/>
                        <a:t> animátorov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nedôvera v animátorov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5055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755737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4.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90875673"/>
              </p:ext>
            </p:extLst>
          </p:nvPr>
        </p:nvGraphicFramePr>
        <p:xfrm>
          <a:off x="608726" y="162657"/>
          <a:ext cx="11390341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556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715706">
                  <a:extLst>
                    <a:ext uri="{9D8B030D-6E8A-4147-A177-3AD203B41FA5}">
                      <a16:colId xmlns:a16="http://schemas.microsoft.com/office/drawing/2014/main" xmlns="" val="1598365794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4176463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1313096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Vytvoriť klubovňu pre mladých ľudí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Vytvorenie priestoru pre mladých ľudí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Znížiť mieru výskytu sociálno-patologických javov u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Motivovať mladých ľudí k vyjadreniu názoru (on-line fórum, stretnutia s mladými ľuďmi)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Podporiť prejavy prirodzenej úcty mladých ľudí voči starším</a:t>
                      </a:r>
                      <a:endParaRPr lang="sk-SK" dirty="0"/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117885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4.3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Vytvoriť/Nájsť vhodné aktivity výhradne pre mladých ľudí (ples mladých, vianočný koncert) 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Zapojiť mladých ľudí do diania v obci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204602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Spestriť ponuku voľnočasových aktivít s ohľadom na rozvoj talentov mladých ľudí (výtvarné umenie,...)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Rozvíjať komunikačné schopnosti mladých ľudí</a:t>
                      </a: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1490657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Nájsť mediátora pri spolupráci medzi mladými ľuďmi a samosprávou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Rozvíjať osobnostný profil animátorov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6219647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Motivovať mladých ľudí/animátorov k aktívnemu zapojeniu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3307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0473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5.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71199546"/>
              </p:ext>
            </p:extLst>
          </p:nvPr>
        </p:nvGraphicFramePr>
        <p:xfrm>
          <a:off x="951269" y="404664"/>
          <a:ext cx="10286286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výchova bez hraníc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Negatívne vplyvy okolitého sveta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pitie alkoholu, drogy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nedostatok vyplnenia voľného času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vandalizmus mladých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Negatívne vzory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zlý sociálny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nevšímavosť okolia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slabá vzdelanosť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nedaná zodpovednosť mládeži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strata motivácie v sociálnom raste a zaradení sa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nevedomosť o následkoch prijímania omamných látok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45254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5.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6760710"/>
              </p:ext>
            </p:extLst>
          </p:nvPr>
        </p:nvGraphicFramePr>
        <p:xfrm>
          <a:off x="608726" y="162657"/>
          <a:ext cx="11390341" cy="5416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190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3613908370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Podporovať osobnostný a odborný rast rodičov</a:t>
                      </a:r>
                      <a:endParaRPr lang="sk-SK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sk-SK" b="1" dirty="0"/>
                        <a:t>Prevencia pred negatívnym vplyvom okolitého sveta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Znížiť mieru výskytu sociálno-patologických javov u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Motivovať mladých ľudí/animátorov k aktívnemu zapojeniu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Skvalitniť vzdelávanie mladých ľudí s ohľadom na individuálne potreby</a:t>
                      </a:r>
                      <a:endParaRPr lang="sk-SK" dirty="0"/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117885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5.3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Zviditeľniť pozitívne vzory v obci (na webe)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Podporiť mladých ľudí v sociálnom raste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204602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Zapojiť mladých ľudí do činnosti a zveriť im primeranú zodpovednosť (komisie, prípravné výbory, organizačné tímy)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1490657"/>
                  </a:ext>
                </a:extLst>
              </a:tr>
              <a:tr h="591358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Vzdelávanie mladých ľudí v oblasti problematiky prijímania omamných látok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6219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74081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6.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1537163"/>
              </p:ext>
            </p:extLst>
          </p:nvPr>
        </p:nvGraphicFramePr>
        <p:xfrm>
          <a:off x="951269" y="404664"/>
          <a:ext cx="10286286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nestotožnenie sa s názormi ostatných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Nezačlenenie mladých do kolektívu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strach, úzkosť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znevýhodnenie (výzor, postihnutia, duševné komplexy)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nadriadenosť/podriadenosť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(ne) podporujem tradície/ som (ne)veriaci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utiahnutie 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sociálne postavenie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nevyjadrenie svojho názoru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nedaná zodpovednosť mládeži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demotivácia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nevedomosť o následkoch prijímania omamných látok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97419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6.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308180"/>
              </p:ext>
            </p:extLst>
          </p:nvPr>
        </p:nvGraphicFramePr>
        <p:xfrm>
          <a:off x="608726" y="162657"/>
          <a:ext cx="11390341" cy="5691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190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51352293"/>
                    </a:ext>
                  </a:extLst>
                </a:gridCol>
                <a:gridCol w="5256916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1945271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2302868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Zriadiť diskusné fórum / diskusný klub s cieľom naučiť pravidlám komunikácie</a:t>
                      </a:r>
                      <a:endParaRPr lang="sk-SK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sk-SK" b="1" dirty="0"/>
                        <a:t>Začlenenie mladých do spoločnosti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Podporiť osobnostný rast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Vytvárať priestor pre spoločné aktivity mladých ľudí a znevýhodnených ľudí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mieru sebavedomia mladých ľudí</a:t>
                      </a:r>
                      <a:endParaRPr lang="sk-SK" dirty="0"/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117885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6.3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Dbať na individuálny aspekt znevýhodneného jednotlivca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motiváciu mladých ľudí k začleneniu sa do spoločnosti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204602"/>
                  </a:ext>
                </a:extLst>
              </a:tr>
              <a:tr h="844797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Vzdelávanie mladých vedúcich, mládežníckych vedúcich a pracovníkov s mládežou v oblasti postojov, rešpektu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1490657"/>
                  </a:ext>
                </a:extLst>
              </a:tr>
              <a:tr h="591358">
                <a:tc>
                  <a:txBody>
                    <a:bodyPr/>
                    <a:lstStyle/>
                    <a:p>
                      <a:r>
                        <a:rPr lang="sk-SK"/>
                        <a:t>?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Vzdelávanie mladých ľudí v oblasti problematiky prijímania omamných látok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6219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0001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0EF6607-BCB8-4D09-A442-D37583665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Návrh akčného plánu na roky 2018-2019</a:t>
            </a: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xmlns="" id="{2CB61FB3-858E-4F1B-9AFD-09CC27E0E6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96016753"/>
              </p:ext>
            </p:extLst>
          </p:nvPr>
        </p:nvGraphicFramePr>
        <p:xfrm>
          <a:off x="1293813" y="685800"/>
          <a:ext cx="10287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247">
                  <a:extLst>
                    <a:ext uri="{9D8B030D-6E8A-4147-A177-3AD203B41FA5}">
                      <a16:colId xmlns:a16="http://schemas.microsoft.com/office/drawing/2014/main" xmlns="" val="1766141237"/>
                    </a:ext>
                  </a:extLst>
                </a:gridCol>
                <a:gridCol w="2482553">
                  <a:extLst>
                    <a:ext uri="{9D8B030D-6E8A-4147-A177-3AD203B41FA5}">
                      <a16:colId xmlns:a16="http://schemas.microsoft.com/office/drawing/2014/main" xmlns="" val="335118083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147462081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398371742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34361339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Číslo opatrenia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Názov aktivity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Termín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Zodpovedný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Rozpočet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4457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Vytvorenie on-line fóra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07/2018-08/2018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Prednosta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100 €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655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34683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4695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68181E4-F234-4805-895B-6BA49ADA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Proces tvorby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CFBF9E04-3C97-4487-9E4A-68CDE0806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844" y="685800"/>
            <a:ext cx="10598969" cy="4190999"/>
          </a:xfrm>
        </p:spPr>
        <p:txBody>
          <a:bodyPr/>
          <a:lstStyle/>
          <a:p>
            <a:r>
              <a:rPr lang="sk-SK" dirty="0"/>
              <a:t>2017 – Analýza</a:t>
            </a:r>
          </a:p>
          <a:p>
            <a:r>
              <a:rPr lang="sk-SK" dirty="0"/>
              <a:t>23.1.2018 – 1. stretnutie pracovnej skupiny – Strom problémov</a:t>
            </a:r>
          </a:p>
          <a:p>
            <a:r>
              <a:rPr lang="sk-SK" dirty="0"/>
              <a:t>20.2.2018 – 2. stretnutie pracovnej skupiny – Strom cieľov  1. časť</a:t>
            </a:r>
          </a:p>
          <a:p>
            <a:r>
              <a:rPr lang="sk-SK" dirty="0"/>
              <a:t>27.2.2018 – 3. stretnutie pracovnej skupiny – Strom cieľov 2. časť</a:t>
            </a:r>
          </a:p>
          <a:p>
            <a:r>
              <a:rPr lang="sk-SK" dirty="0"/>
              <a:t>6.3.2018 – verejná konzultácia – pripomienky + nápady na </a:t>
            </a:r>
            <a:r>
              <a:rPr lang="sk-SK" dirty="0" smtClean="0"/>
              <a:t>aktivity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864967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A5CEDDE-5994-49DB-B3C9-BDB22FB83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Vízia obce Oravská Polhora pre mládež v roku 2025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0A5176EB-42FA-4C60-8E98-E960930D0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260648"/>
            <a:ext cx="1028700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b="1" dirty="0"/>
              <a:t>Mladí ľudia v Oravskej Polhore v roku 2025</a:t>
            </a:r>
          </a:p>
          <a:p>
            <a:r>
              <a:rPr lang="sk-SK" dirty="0"/>
              <a:t>Sú primerane samostatní pri vlastnom rozvoji, realizácii vlastných aktivít a vedia prevziať zodpovednosť</a:t>
            </a:r>
          </a:p>
          <a:p>
            <a:r>
              <a:rPr lang="sk-SK" dirty="0"/>
              <a:t>Sú ochotní a iniciatívni</a:t>
            </a:r>
          </a:p>
          <a:p>
            <a:r>
              <a:rPr lang="sk-SK" dirty="0"/>
              <a:t>Poznajú svoje korene, región i tradície, za ktoré sa nehanbia</a:t>
            </a:r>
          </a:p>
          <a:p>
            <a:r>
              <a:rPr lang="sk-SK" dirty="0"/>
              <a:t>Zaujímajú sa o dianie v obci a svoju obec reprezentujú</a:t>
            </a:r>
          </a:p>
          <a:p>
            <a:r>
              <a:rPr lang="sk-SK" dirty="0"/>
              <a:t>Sú vychovaní, slušní, vedia vyjadriť svoj názor a vedia rozoznať hodnoty</a:t>
            </a:r>
          </a:p>
          <a:p>
            <a:r>
              <a:rPr lang="sk-SK" dirty="0"/>
              <a:t>Poznajú a využívajú svoj talent</a:t>
            </a:r>
          </a:p>
          <a:p>
            <a:pPr marL="0" indent="0">
              <a:buNone/>
            </a:pPr>
            <a:r>
              <a:rPr lang="sk-SK" b="1" dirty="0"/>
              <a:t>Práca s mládežou v Oravskej Polhore v roku 2025</a:t>
            </a:r>
          </a:p>
          <a:p>
            <a:r>
              <a:rPr lang="sk-SK" dirty="0"/>
              <a:t>Funguje efektívna spolupráca medzi zložkami pracujúcimi s mládežou v Oravskej Polhore i medzi ďalšími obcami</a:t>
            </a:r>
          </a:p>
          <a:p>
            <a:r>
              <a:rPr lang="sk-SK" dirty="0"/>
              <a:t>Je systematická, plánovaná a dobre premyslená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424154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dirty="0"/>
              <a:t>Oblasti koncepcie práce s mládežou</a:t>
            </a:r>
          </a:p>
        </p:txBody>
      </p:sp>
      <p:sp>
        <p:nvSpPr>
          <p:cNvPr id="14" name="Zástupný objekt obsahu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k-SK" dirty="0"/>
              <a:t>Funkčná komunikácia medzi mladými navzájom, medzi mladými a rodičmi, medzi generáciami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Pozitívne využívanie ponuky virtuálneho sveta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Motivácia mladých a podpora ich zdravého sebavedomia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Vytvorenie priestoru pre mladých ľudí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Prevencia pred negatívnym vplyvom okolitého sveta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Začlenenie mladých do spoločnosti</a:t>
            </a:r>
          </a:p>
        </p:txBody>
      </p:sp>
    </p:spTree>
    <p:extLst>
      <p:ext uri="{BB962C8B-B14F-4D97-AF65-F5344CB8AC3E}">
        <p14:creationId xmlns:p14="http://schemas.microsoft.com/office/powerpoint/2010/main" xmlns="" val="1126723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1.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31846448"/>
              </p:ext>
            </p:extLst>
          </p:nvPr>
        </p:nvGraphicFramePr>
        <p:xfrm>
          <a:off x="951269" y="260648"/>
          <a:ext cx="10286286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Nedostatočné venovanie sa mládeži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sk-SK" b="1" dirty="0"/>
                        <a:t>Komplikované vzťahy medzi mladými navzájom, medzi mladými a rodičmi, medzi generáciami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Zanedbanosť vo výchove mladých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Mladí majú zlé alebo žiadne vzory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Nezáujem nadväzovať vzťahy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Nedostatok pracovníkov s mládežou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Zlé vzťahy medzi mladými navzájom, medzi mladými a rodičmi, medzi generáciami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Príliš veľká pozornosť už od detstva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Rozmaznanosť mladých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Slabá až minimálna komunikácia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Neprajnosť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Nezáujem mladých o spoluprácu so samosprávou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Egoizmus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Nezáujem urovnať vzťahy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Závislosti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5463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614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1.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3116233"/>
              </p:ext>
            </p:extLst>
          </p:nvPr>
        </p:nvGraphicFramePr>
        <p:xfrm>
          <a:off x="608726" y="332656"/>
          <a:ext cx="11390342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254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256669483"/>
                    </a:ext>
                  </a:extLst>
                </a:gridCol>
                <a:gridCol w="4792134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1988560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2292314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Prácu s mládežou zaradiť medzi prioritné oblasti života v obci</a:t>
                      </a: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Funkčná komunikácia medzi mladými navzájom, medzi mladými a rodičmi, medzi generáciami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k-SK" dirty="0"/>
                        <a:t>Zamedziť vzniku závislosti mladých ľudí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Zviditeľniť pozitívne vzory v obci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Zvýšiť počet pracovníkov s mládežou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Podporiť osobnostný rast mladých ľudí</a:t>
                      </a: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Podporovať osobnostný a odborný rast rodičov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Podpora medzigeneračnej komunikácie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k-SK" dirty="0"/>
                        <a:t>Zlepšiť starostlivosť o rodinné prostredie v obci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Podpora záujmu a informovanosti mladých ľudí o samospráve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57885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2.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6588490"/>
              </p:ext>
            </p:extLst>
          </p:nvPr>
        </p:nvGraphicFramePr>
        <p:xfrm>
          <a:off x="951269" y="260648"/>
          <a:ext cx="10286286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málo alebo žiadne pracovné/domáce povinnosti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/>
                        <a:t>Negatívny vplyv virtuálneho sveta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lenivosť, pohodlnosť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nenesú zodpovednosť za niečo (súrodenci,..)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agresivita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manipulácia s modernou technológiou od útleho veku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depresia, úzkosť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nezáujem o spoločnosť – osobným stykom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err="1"/>
                        <a:t>nekomunikatívnosť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ľahká dostupnosť a </a:t>
                      </a:r>
                      <a:r>
                        <a:rPr lang="sk-SK" dirty="0" err="1"/>
                        <a:t>pripojenosť</a:t>
                      </a:r>
                      <a:r>
                        <a:rPr lang="sk-SK" dirty="0"/>
                        <a:t> k virtuálnemu svetu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uzavretosť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zlé zobrazené vzory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závislosť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69227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2.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95204855"/>
              </p:ext>
            </p:extLst>
          </p:nvPr>
        </p:nvGraphicFramePr>
        <p:xfrm>
          <a:off x="608726" y="332656"/>
          <a:ext cx="11390340" cy="4208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222">
                  <a:extLst>
                    <a:ext uri="{9D8B030D-6E8A-4147-A177-3AD203B41FA5}">
                      <a16:colId xmlns:a16="http://schemas.microsoft.com/office/drawing/2014/main" xmlns="" val="22770385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74012514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2006958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2313520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Vzdelávanie mladých ľudí v oblasti zodpovedného využívania internetu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sk-SK" b="1" dirty="0"/>
                        <a:t>Pozitívne využívanie ponuky virtuálneho sveta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Zvýšiť aktivitu a angažovanosť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Podpora pohybovej aktivity mladých ľudí a športu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Zlepšiť on-line komunikáciu zainteresovaných subjektov voči mladým</a:t>
                      </a: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r>
                        <a:rPr lang="sk-S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Neustále zapájať mladých ľudí do prípravy a realizácie aktivít v obci s ohľadom na ich osobnostný rast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Znížiť negatívny vplyv virtuálneho sveta na mladých ľudí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9428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3.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:a16="http://schemas.microsoft.com/office/drawing/2014/main" xmlns="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17718993"/>
              </p:ext>
            </p:extLst>
          </p:nvPr>
        </p:nvGraphicFramePr>
        <p:xfrm>
          <a:off x="951269" y="404664"/>
          <a:ext cx="10286286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762">
                  <a:extLst>
                    <a:ext uri="{9D8B030D-6E8A-4147-A177-3AD203B41FA5}">
                      <a16:colId xmlns:a16="http://schemas.microsoft.com/office/drawing/2014/main" xmlns="" val="3754692233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1072624940"/>
                    </a:ext>
                  </a:extLst>
                </a:gridCol>
                <a:gridCol w="3428762">
                  <a:extLst>
                    <a:ext uri="{9D8B030D-6E8A-4147-A177-3AD203B41FA5}">
                      <a16:colId xmlns:a16="http://schemas.microsoft.com/office/drawing/2014/main" xmlns="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presýtenosť možnosťami</a:t>
                      </a:r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b="1" dirty="0" err="1"/>
                        <a:t>Demotivácia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nedostatok motivácie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neohodnotenie animátorov, aktivita mladých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nezapájanie sa do činností a akcií /nezáujem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neprijatie v spoločnosti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strata hodnôt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nedôvera v seba samého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pohodlnosť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prenášanie zodpovednosti/vyhováranie sa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lenivosť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632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rketing 16 x 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3666145_TF02801084" id="{1C10D849-076F-4F84-B8BA-AC747E9E15A8}" vid="{908BE116-51C8-403E-ADF9-EA48126EC850}"/>
    </a:ext>
  </a:extLst>
</a:theme>
</file>

<file path=ppt/theme/theme2.xml><?xml version="1.0" encoding="utf-8"?>
<a:theme xmlns:a="http://schemas.openxmlformats.org/drawingml/2006/main" name="Motív balíka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balíka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9B8BCC-BF24-4800-92E1-9F891BBB27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AACE6D-8EB6-447A-8DFD-C2C0C52916AC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40262f94-9f35-4ac3-9a90-690165a166b7"/>
    <ds:schemaRef ds:uri="http://schemas.microsoft.com/office/2006/documentManagement/types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CCB2C71-1ED8-4540-B003-293B5E75C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Obchodná marketingová prezentácia s motívom sklenenej kocky (širokouhlý formát)</Template>
  <TotalTime>647</TotalTime>
  <Words>1240</Words>
  <Application>Microsoft Office PowerPoint</Application>
  <PresentationFormat>Vlastná</PresentationFormat>
  <Paragraphs>316</Paragraphs>
  <Slides>17</Slides>
  <Notes>15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Marketing 16 x 9</vt:lpstr>
      <vt:lpstr>Koncepcia práce s mládežou v obci Oravská Polhora</vt:lpstr>
      <vt:lpstr>Proces tvorby</vt:lpstr>
      <vt:lpstr>Vízia obce Oravská Polhora pre mládež v roku 2025</vt:lpstr>
      <vt:lpstr>Oblasti koncepcie práce s mládežou</vt:lpstr>
      <vt:lpstr>1. Oblasť - Problém</vt:lpstr>
      <vt:lpstr>1. Oblasť - Cieľ</vt:lpstr>
      <vt:lpstr>2. Oblasť - Problém</vt:lpstr>
      <vt:lpstr>2. Oblasť - Cieľ</vt:lpstr>
      <vt:lpstr>3. Oblasť - Problém</vt:lpstr>
      <vt:lpstr>3. Oblasť - Cieľ</vt:lpstr>
      <vt:lpstr>4. Oblasť - Problém</vt:lpstr>
      <vt:lpstr>4. Oblasť - Cieľ</vt:lpstr>
      <vt:lpstr>5. Oblasť - Problém</vt:lpstr>
      <vt:lpstr>5. Oblasť - Cieľ</vt:lpstr>
      <vt:lpstr>6. Oblasť - Problém</vt:lpstr>
      <vt:lpstr>6. Oblasť - Cieľ</vt:lpstr>
      <vt:lpstr>Návrh akčného plánu na roky 2018-2019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Koncepcia práce s mládežou v obci Oravská Polhora</dc:title>
  <dc:creator>Martin Sturek</dc:creator>
  <cp:lastModifiedBy>pc</cp:lastModifiedBy>
  <cp:revision>25</cp:revision>
  <cp:lastPrinted>2018-03-06T06:44:14Z</cp:lastPrinted>
  <dcterms:created xsi:type="dcterms:W3CDTF">2018-03-05T16:36:44Z</dcterms:created>
  <dcterms:modified xsi:type="dcterms:W3CDTF">2018-03-23T16:52:04Z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