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5" r:id="rId6"/>
    <p:sldId id="285" r:id="rId7"/>
    <p:sldId id="276" r:id="rId8"/>
    <p:sldId id="270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12188825" cy="6858000"/>
  <p:notesSz cx="7099300" cy="10234613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D0D7"/>
    <a:srgbClr val="E8E9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-78" y="-6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34" y="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l">
              <a:defRPr sz="1300"/>
            </a:lvl1pPr>
          </a:lstStyle>
          <a:p>
            <a:pPr rtl="0"/>
            <a:r>
              <a:rPr lang="sk-SK"/>
              <a:t>Návrh Koncepcie práce s mládežou</a:t>
            </a:r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r">
              <a:defRPr sz="1300"/>
            </a:lvl1pPr>
          </a:lstStyle>
          <a:p>
            <a:pPr rtl="0"/>
            <a:fld id="{DB88684B-EC3A-4424-A8A5-9AB29013639A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l">
              <a:defRPr sz="13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4021294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r">
              <a:defRPr sz="1300"/>
            </a:lvl1pPr>
          </a:lstStyle>
          <a:p>
            <a:pPr rtl="0"/>
            <a:fld id="{A98ED8CD-4E4C-49AC-BDC6-2963BA49E54F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l">
              <a:defRPr sz="1300"/>
            </a:lvl1pPr>
          </a:lstStyle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r">
              <a:defRPr sz="1300"/>
            </a:lvl1pPr>
          </a:lstStyle>
          <a:p>
            <a:pPr rtl="0"/>
            <a:fld id="{BE1B348A-47E2-49F9-A16F-A3798C4759CD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4" name="Zástupný objekt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199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2" tIns="47791" rIns="95582" bIns="47791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5582" tIns="47791" rIns="95582" bIns="47791" rtlCol="0"/>
          <a:lstStyle/>
          <a:p>
            <a:pPr lvl="0" rtl="0"/>
            <a:r>
              <a:rPr lang="sk-SK" dirty="0"/>
              <a:t>Upraviť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l">
              <a:defRPr sz="13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4021294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r">
              <a:defRPr sz="1300"/>
            </a:lvl1pPr>
          </a:lstStyle>
          <a:p>
            <a:pPr rtl="0"/>
            <a:fld id="{5FB91549-43BF-425A-AF25-75262019208C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smtClean="0"/>
              <a:pPr rtl="0"/>
              <a:t>1</a:t>
            </a:fld>
            <a:endParaRPr lang="sk-SK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A117BB4B-66F1-4376-AB8B-1FAD7E71D276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 dirty="0"/>
              <a:t>Návrh Koncepcie práce s mládežou</a:t>
            </a:r>
          </a:p>
        </p:txBody>
      </p:sp>
    </p:spTree>
    <p:extLst>
      <p:ext uri="{BB962C8B-B14F-4D97-AF65-F5344CB8AC3E}">
        <p14:creationId xmlns="" xmlns:p14="http://schemas.microsoft.com/office/powerpoint/2010/main" val="2818763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12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7C32AA26-62E0-4186-9876-EF332B2D1A3A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4084800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13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EB7CD31A-5EE7-4C12-9243-B530540FC33F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229208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4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D1C80CA0-5652-4421-B176-6D57F5420792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 dirty="0"/>
              <a:t>Návrh Koncepcie práce s mládežou</a:t>
            </a:r>
          </a:p>
        </p:txBody>
      </p:sp>
    </p:spTree>
    <p:extLst>
      <p:ext uri="{BB962C8B-B14F-4D97-AF65-F5344CB8AC3E}">
        <p14:creationId xmlns="" xmlns:p14="http://schemas.microsoft.com/office/powerpoint/2010/main" val="188762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smtClean="0"/>
              <a:pPr rtl="0"/>
              <a:t>5</a:t>
            </a:fld>
            <a:endParaRPr lang="sk-SK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2EA16E87-DDE1-4AF3-9A50-002117BC64B0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 dirty="0"/>
              <a:t>Návrh Koncepcie práce s mládežou</a:t>
            </a:r>
          </a:p>
        </p:txBody>
      </p:sp>
    </p:spTree>
    <p:extLst>
      <p:ext uri="{BB962C8B-B14F-4D97-AF65-F5344CB8AC3E}">
        <p14:creationId xmlns="" xmlns:p14="http://schemas.microsoft.com/office/powerpoint/2010/main" val="106674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6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8410A39A-BBE6-4581-8D0F-694DBE4AFD02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 dirty="0"/>
              <a:t>Návrh Koncepcie práce s mládežou</a:t>
            </a:r>
          </a:p>
        </p:txBody>
      </p:sp>
    </p:spTree>
    <p:extLst>
      <p:ext uri="{BB962C8B-B14F-4D97-AF65-F5344CB8AC3E}">
        <p14:creationId xmlns="" xmlns:p14="http://schemas.microsoft.com/office/powerpoint/2010/main" val="35594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7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C672687A-FAE0-4CBB-96A3-DE3BD1CB3016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 dirty="0"/>
              <a:t>Návrh Koncepcie práce s mládežou</a:t>
            </a:r>
          </a:p>
        </p:txBody>
      </p:sp>
    </p:spTree>
    <p:extLst>
      <p:ext uri="{BB962C8B-B14F-4D97-AF65-F5344CB8AC3E}">
        <p14:creationId xmlns="" xmlns:p14="http://schemas.microsoft.com/office/powerpoint/2010/main" val="233770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8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B94F3692-02CA-47A8-BED4-7A6CB415E887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3564923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9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D18E41C1-FEB0-418A-8167-CD8D0F774C78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61359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10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FAA3756F-897B-46A3-9FBD-74A5C5701235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312039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11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="" xmlns:a16="http://schemas.microsoft.com/office/drawing/2014/main" id="{32250A3C-1AE4-4D34-BD34-C2960B3EAA43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164535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Pohľad na oblaky a na modrú oblohu pomedzi sklenené budov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8" name="Zástupný objekt dátum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1393BB-75D4-4D63-B91E-E5D3073F2D23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9" name="Zástupný objekt pät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10" name="Zástupné číslo snímk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vislý zástupný objekt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04642-BC56-4F0D-B0D5-BA499249BAD4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vislý zástupný objekt textu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2C8EE6-D52E-4998-A0CF-2223BEA2D961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FA58E-9388-4B4C-8656-33F4D94C402F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99B99B-7B54-4649-A80C-1FDD2F722405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4C7117-2F5E-4CA9-8431-E97D976E310C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9C624-9BED-44B4-B851-165570DFFD72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F0110-0CC7-4787-992B-57E1D890FD40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BA50F-0628-4346-B103-A1D1D16C838D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3" name="Zástupný objekt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E7CF0B-D971-49D1-9348-9DE477F91E42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rázka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AB2817-CAB2-4337-B6BF-23B0541CF531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45083D3-8FE5-4834-A6FB-C51741B45A0F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=""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Koncepcia </a:t>
            </a:r>
            <a:r>
              <a:rPr lang="sk-SK" dirty="0" smtClean="0"/>
              <a:t>práce </a:t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/>
              <a:t>mládežou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obci </a:t>
            </a:r>
            <a:r>
              <a:rPr lang="sk-SK" dirty="0" smtClean="0"/>
              <a:t>Zubrohlava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-SK" dirty="0" smtClean="0"/>
              <a:t>2018-2025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3.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7718993"/>
              </p:ext>
            </p:extLst>
          </p:nvPr>
        </p:nvGraphicFramePr>
        <p:xfrm>
          <a:off x="307934" y="404664"/>
          <a:ext cx="10929621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207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3643207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3643207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Žiaden park, lavičky, miesto na stretávanie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Nedostatočná kultúra prostredia 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života  v obci.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Mladí ľudia budú z obce odchádzať oddychovať do blízkeho mesta.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Chýba otvorené detské ihrisko pre mladé rodiny 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Uzavretosť  mladých rodín a ich nezapájanie sa do miestnej komunity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Ulice obce sú rozbité, špinavé, čo sa pripisuje nízkemu záujmu vedenia obce o jej skrášlenie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Podpora vandalizmu a 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rozšírovanie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smetísk 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Nepodporuje sa podnikavosť miestnych obyvateľov a ich motivácia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Ľudia budú mať v obci postavené domy, ale nebudú tam mať trvalé bydlisko a nebudú platiť dane,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Obyvatelia málo dbajú na ekológiu a čistotu okolia svojich domov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Odchod mladých ľudí a mladých rodín z obce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Prostredie obce nie je udržiavané,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málo príťažlivé 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6325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3.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5114123"/>
              </p:ext>
            </p:extLst>
          </p:nvPr>
        </p:nvGraphicFramePr>
        <p:xfrm>
          <a:off x="236496" y="0"/>
          <a:ext cx="11454635" cy="60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008">
                  <a:extLst>
                    <a:ext uri="{9D8B030D-6E8A-4147-A177-3AD203B41FA5}">
                      <a16:colId xmlns="" xmlns:a16="http://schemas.microsoft.com/office/drawing/2014/main" val="2277038501"/>
                    </a:ext>
                  </a:extLst>
                </a:gridCol>
                <a:gridCol w="1043517">
                  <a:extLst>
                    <a:ext uri="{9D8B030D-6E8A-4147-A177-3AD203B41FA5}">
                      <a16:colId xmlns="" xmlns:a16="http://schemas.microsoft.com/office/drawing/2014/main" val="1423940817"/>
                    </a:ext>
                  </a:extLst>
                </a:gridCol>
                <a:gridCol w="3107689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2165655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2563766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853319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</a:t>
                      </a:r>
                      <a:r>
                        <a:rPr lang="sk-SK" dirty="0" smtClean="0"/>
                        <a:t>2018-2025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90726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Vytvoriť</a:t>
                      </a:r>
                      <a:r>
                        <a:rPr lang="sk-SK" sz="1400" baseline="0" dirty="0" smtClean="0"/>
                        <a:t> systém  zapojenia obyvateľov do rozhodovania o veciach  prostredia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3.1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Participatívne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plánovanie v obci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budovanie komunity tým, že zapojíme do rozhodovania občanov)</a:t>
                      </a:r>
                    </a:p>
                    <a:p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Vytvoriť priaznivú kultúru prostredia na život mladých ľudí v obci</a:t>
                      </a:r>
                      <a:endParaRPr lang="sk-SK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Zvýšiť príťažlivosť obce</a:t>
                      </a:r>
                      <a:endParaRPr lang="sk-SK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877999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Vytvoriť plán a postupnosť tvorby  oddychovej zóny.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3.2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Realizáciu oddychového priestoru v obci</a:t>
                      </a:r>
                    </a:p>
                    <a:p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Zapojiť mládež a iné skupiny obyvateľov do verejného života v obci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1141399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Zmapovať frekventované miesta  a osadiť koše.</a:t>
                      </a:r>
                    </a:p>
                    <a:p>
                      <a:r>
                        <a:rPr lang="sk-SK" sz="1400" dirty="0" smtClean="0"/>
                        <a:t>Zabezpečiť</a:t>
                      </a:r>
                      <a:r>
                        <a:rPr lang="sk-SK" sz="1400" baseline="0" dirty="0" smtClean="0"/>
                        <a:t> ich vysypávanie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3.3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Zavedenie verejných košov vo frekventovaných</a:t>
                      </a:r>
                      <a:r>
                        <a:rPr lang="sk-SK" sz="1400" baseline="0" dirty="0" smtClean="0"/>
                        <a:t> častiach obce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podiel zodpovednosti obyvateľov za prostredie v okolí domov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877999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Vytvoriť </a:t>
                      </a:r>
                      <a:r>
                        <a:rPr lang="sk-SK" sz="1400" dirty="0" err="1" smtClean="0"/>
                        <a:t>vizualizačnú</a:t>
                      </a:r>
                      <a:r>
                        <a:rPr lang="sk-SK" sz="1400" dirty="0" smtClean="0"/>
                        <a:t> mapu plánu oko bude obec vyzerať o 10 rokov.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3.4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Zabezpečiť  úpravu vzhľadu ulíc</a:t>
                      </a:r>
                      <a:r>
                        <a:rPr lang="sk-S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v pôsobnosti obce,</a:t>
                      </a:r>
                      <a:endParaRPr lang="sk-SK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záujem mladých ľudí zostať žiť v obci</a:t>
                      </a:r>
                    </a:p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8944299"/>
                  </a:ext>
                </a:extLst>
              </a:tr>
              <a:tr h="702399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Vytvoriť zoznam</a:t>
                      </a:r>
                      <a:r>
                        <a:rPr lang="sk-SK" sz="1400" baseline="0" dirty="0" smtClean="0"/>
                        <a:t> aktivít, kde  je možné svojpomocne skrášliť obec ( anketa).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3.5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Motivovať obyvateľov k  svojpomocnej</a:t>
                      </a:r>
                      <a:r>
                        <a:rPr lang="sk-SK" sz="1400" baseline="0" dirty="0" smtClean="0"/>
                        <a:t> úprave prostredia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7533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Vytvoriť  motivačný systém k poriadku</a:t>
                      </a:r>
                      <a:r>
                        <a:rPr lang="sk-SK" sz="1400" baseline="0" dirty="0" smtClean="0"/>
                        <a:t> pred domom</a:t>
                      </a:r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7838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4.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2253158"/>
              </p:ext>
            </p:extLst>
          </p:nvPr>
        </p:nvGraphicFramePr>
        <p:xfrm>
          <a:off x="307934" y="404664"/>
          <a:ext cx="1150151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693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3833986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3833839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Minimálne vytváranie priestorov, </a:t>
                      </a:r>
                    </a:p>
                    <a:p>
                      <a:pPr lvl="0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kde by  sa generácie navzájom obohacovali.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Nedostatok podpory medzigeneračného dialógu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Komplikované vzťahy medzi generáciami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Nikto mládež nevedie k systematickej pomoci seniorom, mladým rodinám, chorým a záujmu o ich život.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Individualizmus a izolácia obyvateľov.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Chýbajú lídri, ktorí  by sa pustili do motivácie aj sami boli príkladom.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Zhoršenie kvality života v obci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Všeobecná mienka: starí ľudia, chorí, slabí majú vlastných príbuzných, ktorí sa im majú venovať.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Nezáujem mladých ľudí o potreby  seniorov a iných odkázaných obyvateľov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Neúcta k autoritám u mladých ľudí spôsobená vplyvom médií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5055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755737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4.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90875673"/>
              </p:ext>
            </p:extLst>
          </p:nvPr>
        </p:nvGraphicFramePr>
        <p:xfrm>
          <a:off x="307934" y="162657"/>
          <a:ext cx="11691133" cy="593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>
                  <a:extLst>
                    <a:ext uri="{9D8B030D-6E8A-4147-A177-3AD203B41FA5}">
                      <a16:colId xmlns="" xmlns:a16="http://schemas.microsoft.com/office/drawing/2014/main" val="2277038501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1598365794"/>
                    </a:ext>
                  </a:extLst>
                </a:gridCol>
                <a:gridCol w="3425858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2344044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3420901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1313096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r>
                        <a:rPr lang="sk-SK" dirty="0" smtClean="0"/>
                        <a:t>Informovanosť</a:t>
                      </a:r>
                      <a:r>
                        <a:rPr lang="sk-SK" baseline="0" dirty="0" smtClean="0"/>
                        <a:t> obyvateľov a krokoch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Vytvorenie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komunitného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centra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Realizovať podporu medzigeneračného dialógu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spoluprácu rôznych generácií </a:t>
                      </a:r>
                      <a:endParaRPr lang="sk-SK" dirty="0"/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 dirty="0" smtClean="0"/>
                        <a:t>Adoptuj si seniora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Vytvoriť</a:t>
                      </a:r>
                      <a:r>
                        <a:rPr lang="sk-SK" baseline="0" dirty="0" smtClean="0"/>
                        <a:t> a aktualizovať  zoznam osôb, ktoré sú odkázané na pomoc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Zvýšenie kvality života v obci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17885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 dirty="0" smtClean="0"/>
                        <a:t>Schránka</a:t>
                      </a:r>
                      <a:r>
                        <a:rPr lang="sk-SK" baseline="0" dirty="0" smtClean="0"/>
                        <a:t> pomoci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4.3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Zbližovanie mládeže s domom sociálnych služieb</a:t>
                      </a:r>
                      <a:endParaRPr lang="sk-SK" dirty="0"/>
                    </a:p>
                  </a:txBody>
                  <a:tcPr>
                    <a:solidFill>
                      <a:srgbClr val="CED0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Rozvoj obce podľa potrieb všetkých obyvateľov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9204602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 dirty="0" smtClean="0"/>
                        <a:t>Mladí- kvetináč, </a:t>
                      </a:r>
                      <a:r>
                        <a:rPr lang="sk-SK" dirty="0" err="1" smtClean="0"/>
                        <a:t>Seniori-kvety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Vytvoriť</a:t>
                      </a:r>
                      <a:r>
                        <a:rPr lang="sk-SK" baseline="0" dirty="0" smtClean="0"/>
                        <a:t> medzigeneračnú spoluprácu pri zveľaďovaniu obce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1490657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219647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330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0473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8181E4-F234-4805-895B-6BA49ADA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tvorby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CFBF9E04-3C97-4487-9E4A-68CDE0806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844" y="685800"/>
            <a:ext cx="10598969" cy="419099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2017 – </a:t>
            </a:r>
            <a:r>
              <a:rPr lang="sk-SK" dirty="0" smtClean="0"/>
              <a:t>Analýza stavu práce s mládežou zo strany vedenia obce aj rôznych skupín v obci</a:t>
            </a:r>
            <a:endParaRPr lang="sk-SK" dirty="0"/>
          </a:p>
          <a:p>
            <a:r>
              <a:rPr lang="sk-SK" dirty="0" smtClean="0"/>
              <a:t>05.1.2018 </a:t>
            </a:r>
            <a:r>
              <a:rPr lang="sk-SK" dirty="0"/>
              <a:t>– 1. stretnutie pracovnej skupiny – </a:t>
            </a:r>
            <a:r>
              <a:rPr lang="sk-SK" dirty="0" smtClean="0"/>
              <a:t>Vízia a Strom problémov</a:t>
            </a:r>
          </a:p>
          <a:p>
            <a:r>
              <a:rPr lang="sk-SK" dirty="0" smtClean="0"/>
              <a:t>16.2.2018 - 2. stretnutie pracovnej skupiny – Strom problémov</a:t>
            </a:r>
            <a:endParaRPr lang="sk-SK" dirty="0"/>
          </a:p>
          <a:p>
            <a:r>
              <a:rPr lang="sk-SK" dirty="0" smtClean="0"/>
              <a:t>26.2.2018 </a:t>
            </a:r>
            <a:r>
              <a:rPr lang="sk-SK" dirty="0"/>
              <a:t>– </a:t>
            </a:r>
            <a:r>
              <a:rPr lang="sk-SK" dirty="0" smtClean="0"/>
              <a:t>3. </a:t>
            </a:r>
            <a:r>
              <a:rPr lang="sk-SK" dirty="0"/>
              <a:t>stretnutie pracovnej skupiny – Strom cieľov  1. časť</a:t>
            </a:r>
          </a:p>
          <a:p>
            <a:r>
              <a:rPr lang="sk-SK" dirty="0" smtClean="0"/>
              <a:t>3.3.2018 </a:t>
            </a:r>
            <a:r>
              <a:rPr lang="sk-SK" dirty="0"/>
              <a:t>– </a:t>
            </a:r>
            <a:r>
              <a:rPr lang="sk-SK" dirty="0" smtClean="0"/>
              <a:t>4. </a:t>
            </a:r>
            <a:r>
              <a:rPr lang="sk-SK" dirty="0"/>
              <a:t>stretnutie pracovnej skupiny – </a:t>
            </a:r>
            <a:r>
              <a:rPr lang="sk-SK" dirty="0" smtClean="0"/>
              <a:t>tvorba aktivít k naplneniu cieľov</a:t>
            </a:r>
            <a:endParaRPr lang="sk-SK" dirty="0"/>
          </a:p>
          <a:p>
            <a:r>
              <a:rPr lang="sk-SK" dirty="0" smtClean="0"/>
              <a:t>20.3.2018 </a:t>
            </a:r>
            <a:r>
              <a:rPr lang="sk-SK" dirty="0"/>
              <a:t>– verejná konzultácia – pripomienky + nápady na </a:t>
            </a:r>
            <a:r>
              <a:rPr lang="sk-SK" dirty="0" smtClean="0"/>
              <a:t>aktivity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864967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8181E4-F234-4805-895B-6BA49ADA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tvorby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CFBF9E04-3C97-4487-9E4A-68CDE0806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2" y="214290"/>
            <a:ext cx="11201441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      V obci žije </a:t>
            </a:r>
            <a:r>
              <a:rPr lang="sk-SK" b="1" dirty="0" smtClean="0"/>
              <a:t>2 258 obyvateľov  </a:t>
            </a:r>
            <a:r>
              <a:rPr lang="sk-SK" dirty="0" smtClean="0"/>
              <a:t>(2016)</a:t>
            </a:r>
          </a:p>
          <a:p>
            <a:r>
              <a:rPr lang="sk-SK" b="1" dirty="0" smtClean="0"/>
              <a:t>Z toho mladých ľudí od 0- 30 rokov je 1 055, čo činí 46,70% z celkového </a:t>
            </a:r>
            <a:r>
              <a:rPr lang="sk-SK" dirty="0" smtClean="0"/>
              <a:t>počtu obyvateľstva ( 2016) </a:t>
            </a:r>
          </a:p>
          <a:p>
            <a:r>
              <a:rPr lang="sk-SK" dirty="0" smtClean="0"/>
              <a:t>V obci pôsobia 2 mládežnícke organizácie: </a:t>
            </a:r>
          </a:p>
          <a:p>
            <a:r>
              <a:rPr lang="sk-SK" dirty="0" smtClean="0"/>
              <a:t>NODAM- združenie detí a mládeže a </a:t>
            </a:r>
            <a:r>
              <a:rPr lang="sk-SK" dirty="0" err="1" smtClean="0"/>
              <a:t>eRko</a:t>
            </a:r>
            <a:r>
              <a:rPr lang="sk-SK" dirty="0" smtClean="0"/>
              <a:t>- Hnutie kresťanských spoločenstiev detí. </a:t>
            </a:r>
          </a:p>
          <a:p>
            <a:r>
              <a:rPr lang="sk-SK" dirty="0" smtClean="0"/>
              <a:t>Telovýchovná jednota SOKOL, ktorá je zameraná na futbal, </a:t>
            </a:r>
          </a:p>
          <a:p>
            <a:r>
              <a:rPr lang="sk-SK" dirty="0" smtClean="0"/>
              <a:t>divadelný súbor Omladina, </a:t>
            </a:r>
          </a:p>
          <a:p>
            <a:r>
              <a:rPr lang="sk-SK" dirty="0" smtClean="0"/>
              <a:t>Folklórna spevácka skupina Plátenník, </a:t>
            </a:r>
          </a:p>
          <a:p>
            <a:r>
              <a:rPr lang="sk-SK" dirty="0" smtClean="0"/>
              <a:t>Dobrovoľný hasičský zbor, </a:t>
            </a:r>
          </a:p>
          <a:p>
            <a:r>
              <a:rPr lang="sk-SK" dirty="0" smtClean="0"/>
              <a:t>Klub športovej kynológie, </a:t>
            </a:r>
          </a:p>
          <a:p>
            <a:r>
              <a:rPr lang="sk-SK" dirty="0" smtClean="0"/>
              <a:t>miestne občianske združenie ZUBOR,</a:t>
            </a:r>
          </a:p>
          <a:p>
            <a:r>
              <a:rPr lang="sk-SK" dirty="0" smtClean="0"/>
              <a:t>Základná organizácia Slovenského zväzu chovateľov poštových holubov, </a:t>
            </a:r>
          </a:p>
          <a:p>
            <a:r>
              <a:rPr lang="sk-SK" dirty="0" err="1" smtClean="0"/>
              <a:t>Zubrohlavske</a:t>
            </a:r>
            <a:r>
              <a:rPr lang="sk-SK" dirty="0" smtClean="0"/>
              <a:t> struny- neformálna skupina.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864967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A5CEDDE-5994-49DB-B3C9-BDB22FB8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Vízia obce </a:t>
            </a:r>
            <a:r>
              <a:rPr lang="sk-SK" dirty="0" smtClean="0"/>
              <a:t>Zubrohlave pre </a:t>
            </a:r>
            <a:r>
              <a:rPr lang="sk-SK" dirty="0"/>
              <a:t>mládež v roku 2025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0A5176EB-42FA-4C60-8E98-E960930D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24" y="285728"/>
            <a:ext cx="11287204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/>
              <a:t>Mladí ľudia v </a:t>
            </a:r>
            <a:r>
              <a:rPr lang="sk-SK" b="1" dirty="0" smtClean="0"/>
              <a:t>Zubrohlave v roku 2025</a:t>
            </a:r>
          </a:p>
          <a:p>
            <a:pPr lvl="0"/>
            <a:r>
              <a:rPr lang="sk-SK" dirty="0" smtClean="0"/>
              <a:t>Sú podnikaví,  kreatívni,  zapájajú sa do diania v obci,</a:t>
            </a:r>
          </a:p>
          <a:p>
            <a:pPr lvl="0"/>
            <a:r>
              <a:rPr lang="sk-SK" dirty="0" smtClean="0"/>
              <a:t>Prejavujú záujem o medzigeneračné spolužitie,</a:t>
            </a:r>
          </a:p>
          <a:p>
            <a:pPr lvl="0"/>
            <a:r>
              <a:rPr lang="sk-SK" dirty="0" smtClean="0"/>
              <a:t>Majú mládežnícke zoskupenie združujúce  záujmové mládežnícke skupiny pôsobiace v obci, ktoré obhajuje ich záujmy pre vedením obce,</a:t>
            </a:r>
          </a:p>
          <a:p>
            <a:pPr lvl="0"/>
            <a:r>
              <a:rPr lang="sk-SK" dirty="0" smtClean="0"/>
              <a:t>Majú k dispozícií mládežnícke priestory pre svoju činnosť,</a:t>
            </a:r>
          </a:p>
          <a:p>
            <a:pPr lvl="0"/>
            <a:r>
              <a:rPr lang="sk-SK" dirty="0" smtClean="0"/>
              <a:t>Tvoria  rôznorodé možnosti pre aktívny život  (športové, kultúrne, sociálne, ekologické a iné),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Práca s mládežou v Zubrohlave v roku 2025</a:t>
            </a:r>
          </a:p>
          <a:p>
            <a:r>
              <a:rPr lang="sk-SK" dirty="0" smtClean="0"/>
              <a:t>Funguje efektívna spolupráca medzi zložkami pracujúcimi s mládežou v Zubrohlava    a samosprávou,</a:t>
            </a:r>
          </a:p>
          <a:p>
            <a:r>
              <a:rPr lang="sk-SK" dirty="0" smtClean="0"/>
              <a:t>Je systematická a plánovaná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24154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Oblasti koncepcie práce s </a:t>
            </a:r>
            <a:r>
              <a:rPr lang="sk-SK" dirty="0" smtClean="0"/>
              <a:t>mládežou v Zubrohlave</a:t>
            </a:r>
            <a:endParaRPr lang="sk-SK" dirty="0"/>
          </a:p>
        </p:txBody>
      </p:sp>
      <p:sp>
        <p:nvSpPr>
          <p:cNvPr id="14" name="Zástupný objekt obsahu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sz="3600" b="1" dirty="0" smtClean="0"/>
              <a:t>Vzájomnej spolupráce </a:t>
            </a:r>
            <a:r>
              <a:rPr lang="sk-SK" sz="3600" dirty="0" smtClean="0"/>
              <a:t>medzi zložkami mládeže v obci a aj miestnou samosprávou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600" b="1" dirty="0" smtClean="0"/>
              <a:t>Priestory pre mládež </a:t>
            </a:r>
            <a:r>
              <a:rPr lang="sk-SK" sz="3600" dirty="0" smtClean="0"/>
              <a:t>v obci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600" b="1" dirty="0" smtClean="0"/>
              <a:t>Kultúrne prostredie </a:t>
            </a:r>
            <a:r>
              <a:rPr lang="sk-SK" sz="3600" dirty="0" smtClean="0"/>
              <a:t>obce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600" b="1" dirty="0" smtClean="0"/>
              <a:t>Medzigeneračný dialóg </a:t>
            </a:r>
            <a:r>
              <a:rPr lang="sk-SK" sz="3600" dirty="0" smtClean="0"/>
              <a:t>v obci</a:t>
            </a:r>
          </a:p>
        </p:txBody>
      </p:sp>
    </p:spTree>
    <p:extLst>
      <p:ext uri="{BB962C8B-B14F-4D97-AF65-F5344CB8AC3E}">
        <p14:creationId xmlns=""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1.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1846448"/>
              </p:ext>
            </p:extLst>
          </p:nvPr>
        </p:nvGraphicFramePr>
        <p:xfrm>
          <a:off x="307934" y="357166"/>
          <a:ext cx="11501517" cy="562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839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3833839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3833839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355448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1569894">
                <a:tc>
                  <a:txBody>
                    <a:bodyPr/>
                    <a:lstStyle/>
                    <a:p>
                      <a:r>
                        <a:rPr lang="sk-SK" sz="2000" b="1" kern="1200" dirty="0" smtClean="0"/>
                        <a:t>Neexistuje  zoskupenie mládežníckych lídrov </a:t>
                      </a:r>
                      <a:r>
                        <a:rPr lang="sk-SK" sz="2000" b="0" kern="1200" dirty="0" smtClean="0"/>
                        <a:t>z rôznych záujmových skupín, ktoré v obci pôsobia (rôzne športy, kultúrne, cirkevné skupiny...),.</a:t>
                      </a:r>
                      <a:endParaRPr lang="sk-SK" sz="2000" b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sk-SK" sz="2800" b="1" kern="1200" dirty="0" smtClean="0"/>
                        <a:t>Nespolupráca mládeže obce medzi sebou aj s vedením obce</a:t>
                      </a:r>
                      <a:endParaRPr lang="sk-SK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/>
                        <a:t>Negatívna rivalita</a:t>
                      </a:r>
                      <a:r>
                        <a:rPr lang="sk-SK" sz="1800" kern="1200" dirty="0" smtClean="0"/>
                        <a:t>, závisť, nepochopenie mladých ľudí medzi jednotlivými zoskupeniami.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712765">
                <a:tc rowSpan="2">
                  <a:txBody>
                    <a:bodyPr/>
                    <a:lstStyle/>
                    <a:p>
                      <a:r>
                        <a:rPr lang="sk-SK" sz="2000" b="0" kern="1200" dirty="0" smtClean="0"/>
                        <a:t>V obci nie je </a:t>
                      </a:r>
                      <a:r>
                        <a:rPr lang="sk-SK" sz="2000" b="1" kern="1200" dirty="0" smtClean="0"/>
                        <a:t>osoba, ktorá by zjednocovala, koordinovala </a:t>
                      </a:r>
                      <a:r>
                        <a:rPr lang="sk-SK" sz="2000" b="0" kern="1200" dirty="0" smtClean="0"/>
                        <a:t>záujmy a činnosť mládežníckych skupín a ktorú by si mladí ľudia sami vybrali.</a:t>
                      </a:r>
                      <a:endParaRPr lang="sk-SK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/>
                        <a:t>Nehľadanie spoločných riešení  </a:t>
                      </a:r>
                      <a:r>
                        <a:rPr lang="sk-SK" sz="1800" kern="1200" dirty="0" smtClean="0"/>
                        <a:t>pri rozširovaní  činnosti pre mládež.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85712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/>
                        <a:t>Prehlbovanie nedôvery</a:t>
                      </a:r>
                      <a:r>
                        <a:rPr lang="sk-SK" sz="1800" kern="1200" dirty="0" smtClean="0"/>
                        <a:t> a šomrania na vedenie obce.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Mladí nebudú mať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záujem ísť voliť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09044">
                <a:tc rowSpan="2">
                  <a:txBody>
                    <a:bodyPr/>
                    <a:lstStyle/>
                    <a:p>
                      <a:r>
                        <a:rPr lang="sk-SK" sz="2000" b="0" kern="1200" dirty="0" smtClean="0"/>
                        <a:t>Nerealizujú sa </a:t>
                      </a:r>
                      <a:r>
                        <a:rPr lang="sk-SK" sz="2000" b="1" kern="1200" dirty="0" smtClean="0"/>
                        <a:t>stretnutia mládeže </a:t>
                      </a:r>
                      <a:r>
                        <a:rPr lang="sk-SK" sz="2000" b="0" kern="1200" dirty="0" smtClean="0"/>
                        <a:t>z rôznych záujmových skupín </a:t>
                      </a:r>
                      <a:r>
                        <a:rPr lang="sk-SK" sz="2000" b="1" kern="1200" dirty="0" smtClean="0"/>
                        <a:t>s vedením obce</a:t>
                      </a:r>
                      <a:r>
                        <a:rPr lang="sk-SK" sz="2000" b="0" kern="1200" dirty="0" smtClean="0"/>
                        <a:t>, aby si vymenili názory, pomenovali potreby  aj ponúkli svoje talenty.</a:t>
                      </a:r>
                      <a:endParaRPr lang="sk-SK" sz="2000" b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Spomalenie </a:t>
                      </a:r>
                      <a:r>
                        <a:rPr lang="sk-SK" dirty="0" smtClean="0"/>
                        <a:t>rozvoja obce.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7608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sz="1800" kern="1200" dirty="0" smtClean="0"/>
                        <a:t>Obec sa stane </a:t>
                      </a:r>
                      <a:r>
                        <a:rPr lang="sk-SK" sz="1800" b="1" kern="1200" dirty="0" smtClean="0"/>
                        <a:t>zoskupením  egoistov</a:t>
                      </a:r>
                      <a:r>
                        <a:rPr lang="sk-SK" sz="1800" kern="1200" dirty="0" smtClean="0"/>
                        <a:t>, ktorým na druhých nebude záležať.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Nespokojnosť  so životom v obci a 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odsťahovanie sa.</a:t>
                      </a:r>
                      <a:endParaRPr lang="sk-SK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85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dirty="0" smtClean="0"/>
                        <a:t>Chýbajú lídri aj dobrovoľníci</a:t>
                      </a:r>
                      <a:r>
                        <a:rPr lang="sk-SK" sz="2000" b="0" kern="1200" dirty="0" smtClean="0"/>
                        <a:t>.</a:t>
                      </a:r>
                      <a:endParaRPr lang="sk-SK" sz="2000" b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14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1.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3116233"/>
              </p:ext>
            </p:extLst>
          </p:nvPr>
        </p:nvGraphicFramePr>
        <p:xfrm>
          <a:off x="236496" y="332656"/>
          <a:ext cx="11762572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="" xmlns:a16="http://schemas.microsoft.com/office/drawing/2014/main" val="2277038501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3256669483"/>
                    </a:ext>
                  </a:extLst>
                </a:gridCol>
                <a:gridCol w="3769901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2053545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2367226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Vytvoriť  zoskupenie mládežníckych lídrov z rôznych záujmových skupín v obci ( osloviť lídrov)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1.1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Vytvoriť   príležitosti/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priestor na komunikáciu medzi jednotlivými zložkami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Spolupráca mládeže navzájom a s vedením obce</a:t>
                      </a:r>
                    </a:p>
                    <a:p>
                      <a:endParaRPr lang="sk-SK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dôveru medzi mladými ľuďmi a vedením obce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1108156"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Zrealizovať</a:t>
                      </a:r>
                      <a:r>
                        <a:rPr lang="sk-SK" baseline="0" dirty="0" smtClean="0"/>
                        <a:t> prieskum na koordinátora medzi mladými a zadefinovať jej  hlavné úlohu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k-SK" dirty="0"/>
                        <a:t>1.2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Identifikovať / osloviť koordinátora pre spoluprácu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záujem 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 mladých  ľudí o  aktívnu činnosť v obci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Zvýšenie záujmu mladých ľudí o účasť na voľbách</a:t>
                      </a:r>
                    </a:p>
                    <a:p>
                      <a:endParaRPr lang="sk-SK" dirty="0" smtClean="0"/>
                    </a:p>
                    <a:p>
                      <a:endParaRPr lang="sk-SK" dirty="0" smtClean="0"/>
                    </a:p>
                    <a:p>
                      <a:endParaRPr lang="sk-SK" dirty="0" smtClean="0"/>
                    </a:p>
                    <a:p>
                      <a:endParaRPr lang="sk-SK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záujem mladých ľudí zostať  žiť v obci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Organizovať</a:t>
                      </a:r>
                      <a:r>
                        <a:rPr lang="sk-SK" baseline="0" dirty="0" smtClean="0"/>
                        <a:t> verejné diskusie so starostom/poslancami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1.3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Vytvárať pravidelný priestor pre komunikáciu s vedením obce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starosta, poslanci)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Realizovať  vzdelávania pre lídrov.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Podporovať</a:t>
                      </a:r>
                      <a:r>
                        <a:rPr lang="sk-SK" baseline="0" dirty="0" smtClean="0"/>
                        <a:t>  rozvoj mládežníckych lídrov a dobrovoľníkov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Vytvoriť kalendár akcií jednotlivých zoskupení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3284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dirty="0" smtClean="0"/>
                        <a:t>Motivovať  prepojenosť  skupín v aktivitách obce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7885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2.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6588490"/>
              </p:ext>
            </p:extLst>
          </p:nvPr>
        </p:nvGraphicFramePr>
        <p:xfrm>
          <a:off x="236496" y="214290"/>
          <a:ext cx="10929621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207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3643207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3643207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4031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1590469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Nevyčlenený priestor pre mládež/ klubovňa,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vybavená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podľa potrieb mladých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Nedostatok  vyhovujúcich priestorov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 aktivity mladých. 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Mládež trávi čas</a:t>
                      </a:r>
                      <a:r>
                        <a:rPr lang="sk-SK" baseline="0" dirty="0" smtClean="0"/>
                        <a:t> v miestnych krčmách. Čoho následkom je rast alkoholizmu mládeže.</a:t>
                      </a:r>
                    </a:p>
                    <a:p>
                      <a:r>
                        <a:rPr lang="sk-SK" baseline="0" dirty="0" smtClean="0"/>
                        <a:t>( nalievania alkoholu ak pod 18 tokov)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1292256">
                <a:tc>
                  <a:txBody>
                    <a:bodyPr/>
                    <a:lstStyle/>
                    <a:p>
                      <a:r>
                        <a:rPr lang="sk-SK" dirty="0" smtClean="0"/>
                        <a:t>Objekty,</a:t>
                      </a:r>
                      <a:r>
                        <a:rPr lang="sk-SK" baseline="0" dirty="0" smtClean="0"/>
                        <a:t> ktoré obec má prenajíma na komerčné účely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Víkendové trávenie voľného času v blízkom meste na diskotékach a zábavách, kde sa podáva alkohol a drogy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1292256">
                <a:tc>
                  <a:txBody>
                    <a:bodyPr/>
                    <a:lstStyle/>
                    <a:p>
                      <a:r>
                        <a:rPr lang="sk-SK" dirty="0" smtClean="0"/>
                        <a:t>Vedenie obce</a:t>
                      </a:r>
                      <a:r>
                        <a:rPr lang="sk-SK" baseline="0" dirty="0" smtClean="0"/>
                        <a:t>  sa domnieva, že priestory v škole, pod farou, v kultúrnom dome, pod tribúnou  mladým vyhovujú.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Výtržníctvo, vandalizmus v obci.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  <a:tr h="994043">
                <a:tc>
                  <a:txBody>
                    <a:bodyPr/>
                    <a:lstStyle/>
                    <a:p>
                      <a:r>
                        <a:rPr lang="sk-SK" dirty="0" smtClean="0"/>
                        <a:t>Chýba dialóg vedenia obce o predstavách a očakávania mladých.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Demotivácia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mládeže z dlhodobého odkladania riešenia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priestoru/ klubovne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08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69227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2.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="" xmlns:a16="http://schemas.microsoft.com/office/drawing/2014/main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5204855"/>
              </p:ext>
            </p:extLst>
          </p:nvPr>
        </p:nvGraphicFramePr>
        <p:xfrm>
          <a:off x="608726" y="332656"/>
          <a:ext cx="1139034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414">
                  <a:extLst>
                    <a:ext uri="{9D8B030D-6E8A-4147-A177-3AD203B41FA5}">
                      <a16:colId xmlns="" xmlns:a16="http://schemas.microsoft.com/office/drawing/2014/main" val="2277038501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740125140"/>
                    </a:ext>
                  </a:extLst>
                </a:gridCol>
                <a:gridCol w="3870192">
                  <a:extLst>
                    <a:ext uri="{9D8B030D-6E8A-4147-A177-3AD203B41FA5}">
                      <a16:colId xmlns="" xmlns:a16="http://schemas.microsoft.com/office/drawing/2014/main" val="3754692233"/>
                    </a:ext>
                  </a:extLst>
                </a:gridCol>
                <a:gridCol w="2006958">
                  <a:extLst>
                    <a:ext uri="{9D8B030D-6E8A-4147-A177-3AD203B41FA5}">
                      <a16:colId xmlns="" xmlns:a16="http://schemas.microsoft.com/office/drawing/2014/main" val="1072624940"/>
                    </a:ext>
                  </a:extLst>
                </a:gridCol>
                <a:gridCol w="2313520">
                  <a:extLst>
                    <a:ext uri="{9D8B030D-6E8A-4147-A177-3AD203B41FA5}">
                      <a16:colId xmlns="" xmlns:a16="http://schemas.microsoft.com/office/drawing/2014/main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Identifikovať</a:t>
                      </a:r>
                      <a:r>
                        <a:rPr lang="sk-SK" baseline="0" dirty="0" smtClean="0"/>
                        <a:t>  obecné objekty a možnosti ich využitia pre mládež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2.1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Vytvoriť klubovňu pre mladých  ľudí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Vytvorenie priestoru pre mladých</a:t>
                      </a:r>
                      <a:endParaRPr lang="sk-SK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Znížiť mieru výskytu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sociálno-patologických javov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Vytvorenie on-line</a:t>
                      </a:r>
                      <a:r>
                        <a:rPr lang="sk-SK" baseline="0" dirty="0" smtClean="0"/>
                        <a:t> fóra, otvoriť diskusie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Motivovať mladých ľudí k vyjadreniu názoru ( on-line fórum, stretnutia  s mladými ľuďmi)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Zapojiť mládež do diania v obci</a:t>
                      </a:r>
                      <a:endParaRPr lang="sk-SK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77671"/>
                  </a:ext>
                </a:extLst>
              </a:tr>
              <a:tr h="916940">
                <a:tc>
                  <a:txBody>
                    <a:bodyPr/>
                    <a:lstStyle/>
                    <a:p>
                      <a:r>
                        <a:rPr lang="sk-SK" dirty="0" smtClean="0"/>
                        <a:t>Vytvoriť</a:t>
                      </a:r>
                      <a:r>
                        <a:rPr lang="sk-SK" baseline="0" dirty="0" smtClean="0"/>
                        <a:t> aktívne kanály informovania o </a:t>
                      </a:r>
                      <a:r>
                        <a:rPr lang="sk-SK" baseline="0" dirty="0" err="1" smtClean="0"/>
                        <a:t>diani</a:t>
                      </a:r>
                      <a:r>
                        <a:rPr lang="sk-SK" baseline="0" dirty="0" smtClean="0"/>
                        <a:t> a rozhodnutiach vedenie obce ( OU, zastupiteľstvo)</a:t>
                      </a:r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Zapojiť mládež do diania v obci</a:t>
                      </a:r>
                      <a:endParaRPr lang="sk-SK" dirty="0" smtClean="0"/>
                    </a:p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8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4281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16 x 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3666145_TF02801084" id="{1C10D849-076F-4F84-B8BA-AC747E9E15A8}" vid="{908BE116-51C8-403E-ADF9-EA48126EC850}"/>
    </a:ext>
  </a:extLst>
</a:theme>
</file>

<file path=ppt/theme/theme2.xml><?xml version="1.0" encoding="utf-8"?>
<a:theme xmlns:a="http://schemas.openxmlformats.org/drawingml/2006/main" name="Motív balík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AACE6D-8EB6-447A-8DFD-C2C0C52916AC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Obchodná marketingová prezentácia s motívom sklenenej kocky (širokouhlý formát)</Template>
  <TotalTime>1022</TotalTime>
  <Words>1073</Words>
  <Application>Microsoft Office PowerPoint</Application>
  <PresentationFormat>Vlastná</PresentationFormat>
  <Paragraphs>222</Paragraphs>
  <Slides>13</Slides>
  <Notes>11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Marketing 16 x 9</vt:lpstr>
      <vt:lpstr>Koncepcia práce  s mládežou  v obci Zubrohlava</vt:lpstr>
      <vt:lpstr>Proces tvorby</vt:lpstr>
      <vt:lpstr>Proces tvorby</vt:lpstr>
      <vt:lpstr>Vízia obce Zubrohlave pre mládež v roku 2025</vt:lpstr>
      <vt:lpstr>Oblasti koncepcie práce s mládežou v Zubrohlave</vt:lpstr>
      <vt:lpstr>1. Oblasť - Problém</vt:lpstr>
      <vt:lpstr>1. Oblasť - Cieľ</vt:lpstr>
      <vt:lpstr>2. Oblasť - Problém</vt:lpstr>
      <vt:lpstr>2. Oblasť - Cieľ</vt:lpstr>
      <vt:lpstr>3. Oblasť - Problém</vt:lpstr>
      <vt:lpstr>3. Oblasť - Cieľ</vt:lpstr>
      <vt:lpstr>4. Oblasť - Problém</vt:lpstr>
      <vt:lpstr>4. Oblasť - Cieľ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práce s mládežou v obci Oravská Polhora</dc:title>
  <dc:creator>Martin Sturek</dc:creator>
  <cp:lastModifiedBy>pc</cp:lastModifiedBy>
  <cp:revision>63</cp:revision>
  <cp:lastPrinted>2018-03-06T06:44:14Z</cp:lastPrinted>
  <dcterms:created xsi:type="dcterms:W3CDTF">2018-03-05T16:36:44Z</dcterms:created>
  <dcterms:modified xsi:type="dcterms:W3CDTF">2018-03-23T16:46:09Z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